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handoutMasterIdLst>
    <p:handoutMasterId r:id="rId87"/>
  </p:handoutMasterIdLst>
  <p:sldIdLst>
    <p:sldId id="256" r:id="rId2"/>
    <p:sldId id="335" r:id="rId3"/>
    <p:sldId id="257" r:id="rId4"/>
    <p:sldId id="258" r:id="rId5"/>
    <p:sldId id="298" r:id="rId6"/>
    <p:sldId id="299" r:id="rId7"/>
    <p:sldId id="259" r:id="rId8"/>
    <p:sldId id="260" r:id="rId9"/>
    <p:sldId id="263" r:id="rId10"/>
    <p:sldId id="261" r:id="rId11"/>
    <p:sldId id="262" r:id="rId12"/>
    <p:sldId id="264" r:id="rId13"/>
    <p:sldId id="269" r:id="rId14"/>
    <p:sldId id="268" r:id="rId15"/>
    <p:sldId id="275" r:id="rId16"/>
    <p:sldId id="277" r:id="rId17"/>
    <p:sldId id="274" r:id="rId18"/>
    <p:sldId id="276" r:id="rId19"/>
    <p:sldId id="278" r:id="rId20"/>
    <p:sldId id="279" r:id="rId21"/>
    <p:sldId id="280" r:id="rId22"/>
    <p:sldId id="281" r:id="rId23"/>
    <p:sldId id="282" r:id="rId24"/>
    <p:sldId id="283" r:id="rId25"/>
    <p:sldId id="284" r:id="rId26"/>
    <p:sldId id="285" r:id="rId27"/>
    <p:sldId id="287" r:id="rId28"/>
    <p:sldId id="288" r:id="rId29"/>
    <p:sldId id="289" r:id="rId30"/>
    <p:sldId id="290" r:id="rId31"/>
    <p:sldId id="292" r:id="rId32"/>
    <p:sldId id="295" r:id="rId33"/>
    <p:sldId id="291" r:id="rId34"/>
    <p:sldId id="294" r:id="rId35"/>
    <p:sldId id="296" r:id="rId36"/>
    <p:sldId id="297" r:id="rId37"/>
    <p:sldId id="300" r:id="rId38"/>
    <p:sldId id="302" r:id="rId39"/>
    <p:sldId id="328" r:id="rId40"/>
    <p:sldId id="306" r:id="rId41"/>
    <p:sldId id="307" r:id="rId42"/>
    <p:sldId id="301" r:id="rId43"/>
    <p:sldId id="303" r:id="rId44"/>
    <p:sldId id="304" r:id="rId45"/>
    <p:sldId id="305" r:id="rId46"/>
    <p:sldId id="272" r:id="rId47"/>
    <p:sldId id="309" r:id="rId48"/>
    <p:sldId id="314" r:id="rId49"/>
    <p:sldId id="315" r:id="rId50"/>
    <p:sldId id="317" r:id="rId51"/>
    <p:sldId id="316" r:id="rId52"/>
    <p:sldId id="318" r:id="rId53"/>
    <p:sldId id="319" r:id="rId54"/>
    <p:sldId id="320" r:id="rId55"/>
    <p:sldId id="310" r:id="rId56"/>
    <p:sldId id="311" r:id="rId57"/>
    <p:sldId id="312" r:id="rId58"/>
    <p:sldId id="313" r:id="rId59"/>
    <p:sldId id="321" r:id="rId60"/>
    <p:sldId id="323" r:id="rId61"/>
    <p:sldId id="322" r:id="rId62"/>
    <p:sldId id="324" r:id="rId63"/>
    <p:sldId id="327" r:id="rId64"/>
    <p:sldId id="326" r:id="rId65"/>
    <p:sldId id="325" r:id="rId66"/>
    <p:sldId id="336" r:id="rId67"/>
    <p:sldId id="329" r:id="rId68"/>
    <p:sldId id="330" r:id="rId69"/>
    <p:sldId id="331" r:id="rId70"/>
    <p:sldId id="332" r:id="rId71"/>
    <p:sldId id="333" r:id="rId72"/>
    <p:sldId id="334" r:id="rId73"/>
    <p:sldId id="308" r:id="rId74"/>
    <p:sldId id="337" r:id="rId75"/>
    <p:sldId id="338" r:id="rId76"/>
    <p:sldId id="339" r:id="rId77"/>
    <p:sldId id="340" r:id="rId78"/>
    <p:sldId id="341" r:id="rId79"/>
    <p:sldId id="342" r:id="rId80"/>
    <p:sldId id="343" r:id="rId81"/>
    <p:sldId id="344" r:id="rId82"/>
    <p:sldId id="345" r:id="rId83"/>
    <p:sldId id="346" r:id="rId84"/>
    <p:sldId id="347" r:id="rId85"/>
    <p:sldId id="348"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3" d="100"/>
          <a:sy n="103" d="100"/>
        </p:scale>
        <p:origin x="-36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DB9A80E-A6C7-46F3-A36B-6EF507EFC354}" type="datetimeFigureOut">
              <a:rPr lang="en-US" smtClean="0"/>
              <a:pPr/>
              <a:t>3/9/2012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0F14200-F327-435A-BC03-1FA67172F6A3}" type="slidenum">
              <a:rPr lang="en-US" smtClean="0"/>
              <a:pPr/>
              <a:t>‹#›</a:t>
            </a:fld>
            <a:endParaRPr lang="en-US"/>
          </a:p>
        </p:txBody>
      </p:sp>
    </p:spTree>
    <p:extLst>
      <p:ext uri="{BB962C8B-B14F-4D97-AF65-F5344CB8AC3E}">
        <p14:creationId xmlns="" xmlns:p14="http://schemas.microsoft.com/office/powerpoint/2010/main" val="2626488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masterClrMapping/>
  </p:clrMapOvr>
  <p:transition spd="slow">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masterClrMapping/>
  </p:clrMapOvr>
  <p:transition spd="slow">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masterClrMapping/>
  </p:clrMapOvr>
  <p:transition spd="slow">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slow">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masterClrMapping/>
  </p:clrMapOvr>
  <p:transition spd="slow">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masterClrMapping/>
  </p:clrMapOvr>
  <p:transition spd="slow">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masterClrMapping/>
  </p:clrMapOvr>
  <p:transition spd="slow">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masterClrMapping/>
  </p:clrMapOvr>
  <p:transition spd="slow">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5E3B2F-310E-49CF-B36E-E0F09563071E}" type="slidenum">
              <a:rPr lang="en-US" smtClean="0"/>
              <a:pPr/>
              <a:t>‹#›</a:t>
            </a:fld>
            <a:endParaRPr lang="en-US" dirty="0"/>
          </a:p>
        </p:txBody>
      </p:sp>
    </p:spTree>
  </p:cSld>
  <p:clrMapOvr>
    <a:masterClrMapping/>
  </p:clrMapOvr>
  <p:transition spd="slow">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1908C22-56C1-41F9-B767-63E08ACE01A9}" type="datetimeFigureOut">
              <a:rPr lang="en-US" smtClean="0"/>
              <a:pPr/>
              <a:t>3/9/2012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25E3B2F-310E-49CF-B36E-E0F09563071E}"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slow">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908C22-56C1-41F9-B767-63E08ACE01A9}" type="datetimeFigureOut">
              <a:rPr lang="en-US" smtClean="0"/>
              <a:pPr/>
              <a:t>3/9/2012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25E3B2F-310E-49CF-B36E-E0F09563071E}"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ransition spd="slow">
    <p:wedg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ldelo_WordArt_W R logo(1).JPG"/>
          <p:cNvPicPr>
            <a:picLocks noGrp="1" noChangeAspect="1"/>
          </p:cNvPicPr>
          <p:nvPr>
            <p:ph idx="1"/>
          </p:nvPr>
        </p:nvPicPr>
        <p:blipFill>
          <a:blip r:embed="rId2" cstate="print"/>
          <a:stretch>
            <a:fillRect/>
          </a:stretch>
        </p:blipFill>
        <p:spPr>
          <a:xfrm>
            <a:off x="1524000" y="2971800"/>
            <a:ext cx="6096000" cy="1524000"/>
          </a:xfrm>
        </p:spPr>
      </p:pic>
    </p:spTree>
  </p:cSld>
  <p:clrMapOvr>
    <a:masterClrMapping/>
  </p:clrMapOvr>
  <p:transition spd="slow">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Dine in Table Editor</a:t>
            </a:r>
            <a:endParaRPr lang="en-US" dirty="0"/>
          </a:p>
        </p:txBody>
      </p:sp>
      <p:sp>
        <p:nvSpPr>
          <p:cNvPr id="3" name="Content Placeholder 2"/>
          <p:cNvSpPr>
            <a:spLocks noGrp="1"/>
          </p:cNvSpPr>
          <p:nvPr>
            <p:ph idx="1"/>
          </p:nvPr>
        </p:nvSpPr>
        <p:spPr/>
        <p:txBody>
          <a:bodyPr/>
          <a:lstStyle/>
          <a:p>
            <a:r>
              <a:rPr lang="en-US" dirty="0" smtClean="0"/>
              <a:t>Enables you to create and edit specific properties of a table</a:t>
            </a:r>
          </a:p>
          <a:p>
            <a:r>
              <a:rPr lang="en-US" dirty="0" smtClean="0"/>
              <a:t>Go to: </a:t>
            </a:r>
            <a:r>
              <a:rPr lang="en-US" b="1" i="1" dirty="0" smtClean="0"/>
              <a:t>back office, setup, table setup, dine in tables, table</a:t>
            </a:r>
          </a:p>
          <a:p>
            <a:endParaRPr lang="en-US" dirty="0"/>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Titles &amp; Employees</a:t>
            </a:r>
            <a:endParaRPr lang="en-US" dirty="0"/>
          </a:p>
        </p:txBody>
      </p:sp>
      <p:sp>
        <p:nvSpPr>
          <p:cNvPr id="3" name="Content Placeholder 2"/>
          <p:cNvSpPr>
            <a:spLocks noGrp="1"/>
          </p:cNvSpPr>
          <p:nvPr>
            <p:ph idx="1"/>
          </p:nvPr>
        </p:nvSpPr>
        <p:spPr/>
        <p:txBody>
          <a:bodyPr/>
          <a:lstStyle/>
          <a:p>
            <a:r>
              <a:rPr lang="en-US" dirty="0" smtClean="0"/>
              <a:t>Go to: </a:t>
            </a:r>
            <a:r>
              <a:rPr lang="en-US" b="1" i="1" dirty="0" smtClean="0"/>
              <a:t>back office, setup, employee setup, job titles</a:t>
            </a:r>
          </a:p>
          <a:p>
            <a:r>
              <a:rPr lang="en-US" dirty="0" smtClean="0"/>
              <a:t>This allows you to create and define employee job titles and security levels</a:t>
            </a:r>
          </a:p>
          <a:p>
            <a:endParaRPr lang="en-US" dirty="0"/>
          </a:p>
        </p:txBody>
      </p:sp>
    </p:spTree>
  </p:cSld>
  <p:clrMapOvr>
    <a:masterClrMapping/>
  </p:clrMapOvr>
  <p:transition spd="slow">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 Categories</a:t>
            </a:r>
            <a:endParaRPr lang="en-US" dirty="0"/>
          </a:p>
        </p:txBody>
      </p:sp>
      <p:sp>
        <p:nvSpPr>
          <p:cNvPr id="3" name="Content Placeholder 2"/>
          <p:cNvSpPr>
            <a:spLocks noGrp="1"/>
          </p:cNvSpPr>
          <p:nvPr>
            <p:ph idx="1"/>
          </p:nvPr>
        </p:nvSpPr>
        <p:spPr/>
        <p:txBody>
          <a:bodyPr>
            <a:normAutofit/>
          </a:bodyPr>
          <a:lstStyle/>
          <a:p>
            <a:r>
              <a:rPr lang="en-US" dirty="0" smtClean="0"/>
              <a:t>Go to: </a:t>
            </a:r>
            <a:r>
              <a:rPr lang="en-US" b="1" i="1" dirty="0" smtClean="0"/>
              <a:t>back office, setup, menu setup, menu categories</a:t>
            </a:r>
          </a:p>
          <a:p>
            <a:r>
              <a:rPr lang="en-US" dirty="0" smtClean="0"/>
              <a:t>Used only for reporting purposes</a:t>
            </a:r>
            <a:endParaRPr lang="en-US" dirty="0"/>
          </a:p>
          <a:p>
            <a:r>
              <a:rPr lang="en-US" dirty="0" smtClean="0"/>
              <a:t>Has nothing to do with the visual display of then menu in the </a:t>
            </a:r>
            <a:r>
              <a:rPr lang="en-US" b="1" i="1" dirty="0" smtClean="0"/>
              <a:t>Order Entry</a:t>
            </a:r>
            <a:r>
              <a:rPr lang="en-US" dirty="0" smtClean="0"/>
              <a:t> screen</a:t>
            </a:r>
          </a:p>
          <a:p>
            <a:r>
              <a:rPr lang="en-US" dirty="0" smtClean="0"/>
              <a:t>Each menu item is assigned to a specific menu category which will be shown when you create a sales report to find out how much of each menu category has been sold</a:t>
            </a:r>
          </a:p>
          <a:p>
            <a:r>
              <a:rPr lang="en-US" b="1" i="1" dirty="0" smtClean="0"/>
              <a:t>Sales By Category Report</a:t>
            </a:r>
            <a:endParaRPr lang="en-US" b="1" i="1" dirty="0"/>
          </a:p>
        </p:txBody>
      </p:sp>
    </p:spTree>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 Groups</a:t>
            </a:r>
            <a:endParaRPr lang="en-US" dirty="0"/>
          </a:p>
        </p:txBody>
      </p:sp>
      <p:sp>
        <p:nvSpPr>
          <p:cNvPr id="3" name="Content Placeholder 2"/>
          <p:cNvSpPr>
            <a:spLocks noGrp="1"/>
          </p:cNvSpPr>
          <p:nvPr>
            <p:ph idx="1"/>
          </p:nvPr>
        </p:nvSpPr>
        <p:spPr/>
        <p:txBody>
          <a:bodyPr/>
          <a:lstStyle/>
          <a:p>
            <a:r>
              <a:rPr lang="en-US" dirty="0" smtClean="0"/>
              <a:t>Assign menu items to menu groups to make them available on the operating screen</a:t>
            </a:r>
          </a:p>
          <a:p>
            <a:r>
              <a:rPr lang="en-US" dirty="0" smtClean="0"/>
              <a:t>Go to: </a:t>
            </a:r>
            <a:r>
              <a:rPr lang="en-US" b="1" i="1" dirty="0" smtClean="0"/>
              <a:t>back office, setup, menu setup, menu groups</a:t>
            </a:r>
            <a:endParaRPr lang="en-US" b="1" i="1" dirty="0"/>
          </a:p>
        </p:txBody>
      </p:sp>
    </p:spTree>
  </p:cSld>
  <p:clrMapOvr>
    <a:masterClrMapping/>
  </p:clrMapOvr>
  <p:transition spd="slow">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 Items</a:t>
            </a:r>
            <a:endParaRPr lang="en-US" dirty="0"/>
          </a:p>
        </p:txBody>
      </p:sp>
      <p:sp>
        <p:nvSpPr>
          <p:cNvPr id="3" name="Content Placeholder 2"/>
          <p:cNvSpPr>
            <a:spLocks noGrp="1"/>
          </p:cNvSpPr>
          <p:nvPr>
            <p:ph idx="1"/>
          </p:nvPr>
        </p:nvSpPr>
        <p:spPr/>
        <p:txBody>
          <a:bodyPr>
            <a:normAutofit/>
          </a:bodyPr>
          <a:lstStyle/>
          <a:p>
            <a:r>
              <a:rPr lang="en-US" dirty="0" smtClean="0"/>
              <a:t>Go to: </a:t>
            </a:r>
            <a:r>
              <a:rPr lang="en-US" b="1" i="1" dirty="0" smtClean="0"/>
              <a:t>back office, setup, menu setup, menu items</a:t>
            </a:r>
          </a:p>
          <a:p>
            <a:r>
              <a:rPr lang="en-US" dirty="0" smtClean="0"/>
              <a:t>Allows you to edit the menu items available in your restaurant</a:t>
            </a:r>
          </a:p>
          <a:p>
            <a:r>
              <a:rPr lang="en-US" dirty="0" smtClean="0"/>
              <a:t>Once you have entered the menu item into the system, use the menu item editor to explore more detailed options</a:t>
            </a:r>
          </a:p>
          <a:p>
            <a:r>
              <a:rPr lang="en-US" dirty="0" smtClean="0"/>
              <a:t>Go to: </a:t>
            </a:r>
            <a:r>
              <a:rPr lang="en-US" b="1" i="1" dirty="0" smtClean="0"/>
              <a:t>back office, setup, menu items</a:t>
            </a:r>
            <a:r>
              <a:rPr lang="en-US" dirty="0" smtClean="0"/>
              <a:t>, (select any menu group and any menu item)</a:t>
            </a:r>
            <a:endParaRPr lang="en-US" dirty="0"/>
          </a:p>
        </p:txBody>
      </p:sp>
    </p:spTree>
  </p:cSld>
  <p:clrMapOvr>
    <a:masterClrMapping/>
  </p:clrMapOvr>
  <p:transition spd="slow">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Clocking In</a:t>
            </a:r>
            <a:endParaRPr lang="en-US" dirty="0"/>
          </a:p>
        </p:txBody>
      </p:sp>
      <p:sp>
        <p:nvSpPr>
          <p:cNvPr id="3" name="Content Placeholder 2"/>
          <p:cNvSpPr>
            <a:spLocks noGrp="1"/>
          </p:cNvSpPr>
          <p:nvPr>
            <p:ph idx="1"/>
          </p:nvPr>
        </p:nvSpPr>
        <p:spPr>
          <a:xfrm>
            <a:off x="228600" y="1828800"/>
            <a:ext cx="8458200" cy="4572000"/>
          </a:xfrm>
        </p:spPr>
        <p:txBody>
          <a:bodyPr>
            <a:normAutofit fontScale="92500" lnSpcReduction="10000"/>
          </a:bodyPr>
          <a:lstStyle/>
          <a:p>
            <a:r>
              <a:rPr lang="en-US" dirty="0" smtClean="0"/>
              <a:t>If you are an hourly employee, you may not be able to clock in until your scheduled time</a:t>
            </a:r>
          </a:p>
          <a:p>
            <a:r>
              <a:rPr lang="en-US" dirty="0" smtClean="0"/>
              <a:t>This function can be disabled by checking the option </a:t>
            </a:r>
            <a:r>
              <a:rPr lang="en-US" b="1" i="1" dirty="0" smtClean="0"/>
              <a:t>Schedule not enforced</a:t>
            </a:r>
            <a:r>
              <a:rPr lang="en-US" dirty="0" smtClean="0"/>
              <a:t> in the employee files under the </a:t>
            </a:r>
            <a:r>
              <a:rPr lang="en-US" b="1" i="1" dirty="0" smtClean="0"/>
              <a:t>Payroll</a:t>
            </a:r>
            <a:r>
              <a:rPr lang="en-US" dirty="0" smtClean="0"/>
              <a:t> tab</a:t>
            </a:r>
          </a:p>
          <a:p>
            <a:r>
              <a:rPr lang="en-US" dirty="0" smtClean="0"/>
              <a:t>You can also allow your employees to have a grace period before their scheduled clock in time in the </a:t>
            </a:r>
            <a:r>
              <a:rPr lang="en-US" b="1" i="1" dirty="0" smtClean="0"/>
              <a:t>advanced settings</a:t>
            </a:r>
            <a:r>
              <a:rPr lang="en-US" dirty="0" smtClean="0"/>
              <a:t> section by selecting the option called </a:t>
            </a:r>
            <a:r>
              <a:rPr lang="en-US" b="1" i="1" dirty="0" smtClean="0"/>
              <a:t>Time card clock in grace minutes</a:t>
            </a:r>
            <a:endParaRPr lang="en-US" dirty="0" smtClean="0"/>
          </a:p>
          <a:p>
            <a:r>
              <a:rPr lang="en-US" dirty="0" smtClean="0"/>
              <a:t>Highlight it and click edit to change the value of the setting</a:t>
            </a:r>
          </a:p>
          <a:p>
            <a:r>
              <a:rPr lang="en-US" dirty="0" smtClean="0"/>
              <a:t>If you don’t want to pay the employee for grace minutes, go to </a:t>
            </a:r>
            <a:r>
              <a:rPr lang="en-US" b="1" i="1" dirty="0" smtClean="0"/>
              <a:t>advanced settings</a:t>
            </a:r>
            <a:r>
              <a:rPr lang="en-US" dirty="0" smtClean="0"/>
              <a:t> and select </a:t>
            </a:r>
            <a:r>
              <a:rPr lang="en-US" b="1" i="1" dirty="0" smtClean="0"/>
              <a:t>Time card clock rounding</a:t>
            </a:r>
            <a:endParaRPr lang="en-US" dirty="0"/>
          </a:p>
        </p:txBody>
      </p:sp>
    </p:spTree>
  </p:cSld>
  <p:clrMapOvr>
    <a:masterClrMapping/>
  </p:clrMapOvr>
  <p:transition spd="slow">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smtClean="0"/>
              <a:t>Clocking In</a:t>
            </a:r>
            <a:endParaRPr lang="en-US" dirty="0"/>
          </a:p>
        </p:txBody>
      </p:sp>
      <p:sp>
        <p:nvSpPr>
          <p:cNvPr id="3" name="Content Placeholder 2"/>
          <p:cNvSpPr>
            <a:spLocks noGrp="1"/>
          </p:cNvSpPr>
          <p:nvPr>
            <p:ph idx="1"/>
          </p:nvPr>
        </p:nvSpPr>
        <p:spPr/>
        <p:txBody>
          <a:bodyPr>
            <a:normAutofit lnSpcReduction="10000"/>
          </a:bodyPr>
          <a:lstStyle/>
          <a:p>
            <a:r>
              <a:rPr lang="en-US" dirty="0" smtClean="0"/>
              <a:t>Click on “</a:t>
            </a:r>
            <a:r>
              <a:rPr lang="en-US" b="1" i="1" dirty="0" smtClean="0"/>
              <a:t>Time Card” </a:t>
            </a:r>
            <a:r>
              <a:rPr lang="en-US" dirty="0" smtClean="0"/>
              <a:t>button on main POS screen</a:t>
            </a:r>
          </a:p>
          <a:p>
            <a:r>
              <a:rPr lang="en-US" dirty="0" smtClean="0"/>
              <a:t>Enter access code</a:t>
            </a:r>
          </a:p>
          <a:p>
            <a:r>
              <a:rPr lang="en-US" dirty="0" smtClean="0"/>
              <a:t>Click on “</a:t>
            </a:r>
            <a:r>
              <a:rPr lang="en-US" b="1" i="1" dirty="0" smtClean="0"/>
              <a:t>Clock In</a:t>
            </a:r>
            <a:r>
              <a:rPr lang="en-US" dirty="0" smtClean="0"/>
              <a:t>” button</a:t>
            </a:r>
          </a:p>
          <a:p>
            <a:r>
              <a:rPr lang="en-US" dirty="0" smtClean="0"/>
              <a:t>If employee has multiple jobs, they will be prompted to clarify what job they will be working</a:t>
            </a:r>
          </a:p>
          <a:p>
            <a:r>
              <a:rPr lang="en-US" dirty="0" smtClean="0"/>
              <a:t>2 requirements to enable multiple jobs:</a:t>
            </a:r>
          </a:p>
          <a:p>
            <a:pPr lvl="1"/>
            <a:r>
              <a:rPr lang="en-US" dirty="0" smtClean="0"/>
              <a:t>Employee must have 2 separate employee files with the exact same information except the job title and pay rate</a:t>
            </a:r>
          </a:p>
          <a:p>
            <a:pPr lvl="1"/>
            <a:r>
              <a:rPr lang="en-US" dirty="0" smtClean="0"/>
              <a:t>Go to: store settings, staff/CRM, and check the option called </a:t>
            </a:r>
            <a:r>
              <a:rPr lang="en-US" b="1" dirty="0" smtClean="0"/>
              <a:t>Employee with Multi Job Selection</a:t>
            </a:r>
            <a:endParaRPr lang="en-US" b="1" dirty="0"/>
          </a:p>
        </p:txBody>
      </p:sp>
    </p:spTree>
  </p:cSld>
  <p:clrMapOvr>
    <a:masterClrMapping/>
  </p:clrMapOvr>
  <p:transition spd="slow">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 Schedule</a:t>
            </a:r>
            <a:endParaRPr lang="en-US" dirty="0"/>
          </a:p>
        </p:txBody>
      </p:sp>
      <p:sp>
        <p:nvSpPr>
          <p:cNvPr id="3" name="Content Placeholder 2"/>
          <p:cNvSpPr>
            <a:spLocks noGrp="1"/>
          </p:cNvSpPr>
          <p:nvPr>
            <p:ph idx="1"/>
          </p:nvPr>
        </p:nvSpPr>
        <p:spPr/>
        <p:txBody>
          <a:bodyPr/>
          <a:lstStyle/>
          <a:p>
            <a:r>
              <a:rPr lang="en-US" dirty="0" smtClean="0"/>
              <a:t>Click on “</a:t>
            </a:r>
            <a:r>
              <a:rPr lang="en-US" b="1" i="1" dirty="0" smtClean="0"/>
              <a:t>Time Card” </a:t>
            </a:r>
            <a:r>
              <a:rPr lang="en-US" dirty="0" smtClean="0"/>
              <a:t>button on main POS screen</a:t>
            </a:r>
          </a:p>
          <a:p>
            <a:r>
              <a:rPr lang="en-US" dirty="0" smtClean="0"/>
              <a:t>Enter access code</a:t>
            </a:r>
          </a:p>
          <a:p>
            <a:r>
              <a:rPr lang="en-US" dirty="0" smtClean="0"/>
              <a:t>Click on “</a:t>
            </a:r>
            <a:r>
              <a:rPr lang="en-US" b="1" i="1" dirty="0" smtClean="0"/>
              <a:t>View Schedule</a:t>
            </a:r>
            <a:r>
              <a:rPr lang="en-US" dirty="0" smtClean="0"/>
              <a:t>” button</a:t>
            </a:r>
          </a:p>
          <a:p>
            <a:r>
              <a:rPr lang="en-US" dirty="0" smtClean="0"/>
              <a:t>Enter any date you wish to see</a:t>
            </a:r>
          </a:p>
          <a:p>
            <a:r>
              <a:rPr lang="en-US" dirty="0" smtClean="0"/>
              <a:t>Either print the report on receipt printer or click ok to exit the screen</a:t>
            </a:r>
          </a:p>
          <a:p>
            <a:pPr>
              <a:buNone/>
            </a:pPr>
            <a:endParaRPr lang="en-US" dirty="0"/>
          </a:p>
        </p:txBody>
      </p:sp>
    </p:spTree>
  </p:cSld>
  <p:clrMapOvr>
    <a:masterClrMapping/>
  </p:clrMapOvr>
  <p:transition spd="slow">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Earnings Report</a:t>
            </a:r>
            <a:endParaRPr lang="en-US" dirty="0"/>
          </a:p>
        </p:txBody>
      </p:sp>
      <p:sp>
        <p:nvSpPr>
          <p:cNvPr id="3" name="Content Placeholder 2"/>
          <p:cNvSpPr>
            <a:spLocks noGrp="1"/>
          </p:cNvSpPr>
          <p:nvPr>
            <p:ph idx="1"/>
          </p:nvPr>
        </p:nvSpPr>
        <p:spPr/>
        <p:txBody>
          <a:bodyPr/>
          <a:lstStyle/>
          <a:p>
            <a:r>
              <a:rPr lang="en-US" dirty="0" smtClean="0"/>
              <a:t>Click on “</a:t>
            </a:r>
            <a:r>
              <a:rPr lang="en-US" b="1" i="1" dirty="0" smtClean="0"/>
              <a:t>Time Card”</a:t>
            </a:r>
            <a:r>
              <a:rPr lang="en-US" dirty="0" smtClean="0"/>
              <a:t> button on main POS screen</a:t>
            </a:r>
          </a:p>
          <a:p>
            <a:r>
              <a:rPr lang="en-US" dirty="0" smtClean="0"/>
              <a:t>Enter access code</a:t>
            </a:r>
          </a:p>
          <a:p>
            <a:r>
              <a:rPr lang="en-US" dirty="0" smtClean="0"/>
              <a:t>Click “</a:t>
            </a:r>
            <a:r>
              <a:rPr lang="en-US" b="1" i="1" dirty="0" smtClean="0"/>
              <a:t>Earning Report</a:t>
            </a:r>
            <a:r>
              <a:rPr lang="en-US" dirty="0" smtClean="0"/>
              <a:t>” button to bring up information from current pay period</a:t>
            </a:r>
          </a:p>
          <a:p>
            <a:r>
              <a:rPr lang="en-US" dirty="0" smtClean="0"/>
              <a:t>Either print the report on the receipt printer or click “</a:t>
            </a:r>
            <a:r>
              <a:rPr lang="en-US" b="1" i="1" dirty="0" smtClean="0"/>
              <a:t>ok</a:t>
            </a:r>
            <a:r>
              <a:rPr lang="en-US" dirty="0" smtClean="0"/>
              <a:t>” to exit the screen</a:t>
            </a:r>
            <a:endParaRPr lang="en-US" dirty="0"/>
          </a:p>
        </p:txBody>
      </p:sp>
    </p:spTree>
  </p:cSld>
  <p:clrMapOvr>
    <a:masterClrMapping/>
  </p:clrMapOvr>
  <p:transition spd="slow">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Bank</a:t>
            </a:r>
            <a:endParaRPr lang="en-US" dirty="0"/>
          </a:p>
        </p:txBody>
      </p:sp>
      <p:sp>
        <p:nvSpPr>
          <p:cNvPr id="3" name="Content Placeholder 2"/>
          <p:cNvSpPr>
            <a:spLocks noGrp="1"/>
          </p:cNvSpPr>
          <p:nvPr>
            <p:ph idx="1"/>
          </p:nvPr>
        </p:nvSpPr>
        <p:spPr/>
        <p:txBody>
          <a:bodyPr/>
          <a:lstStyle/>
          <a:p>
            <a:r>
              <a:rPr lang="en-US" dirty="0" smtClean="0"/>
              <a:t>Staff bank is used when the employee will be taking care of their own money and a cash drawer will not be assigned to them</a:t>
            </a:r>
          </a:p>
          <a:p>
            <a:r>
              <a:rPr lang="en-US" dirty="0" smtClean="0"/>
              <a:t>Personal cash drawer w/o a physical cash drawer</a:t>
            </a:r>
          </a:p>
          <a:p>
            <a:r>
              <a:rPr lang="en-US" dirty="0" smtClean="0"/>
              <a:t>Money pouches are used</a:t>
            </a:r>
          </a:p>
          <a:p>
            <a:r>
              <a:rPr lang="en-US" dirty="0" smtClean="0"/>
              <a:t>Employee cannot be a cashier</a:t>
            </a:r>
          </a:p>
          <a:p>
            <a:r>
              <a:rPr lang="en-US" dirty="0" smtClean="0"/>
              <a:t>Only 1 can be used at a time</a:t>
            </a:r>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a:t>
            </a:r>
            <a:endParaRPr lang="en-US" dirty="0"/>
          </a:p>
        </p:txBody>
      </p:sp>
      <p:sp>
        <p:nvSpPr>
          <p:cNvPr id="3" name="Content Placeholder 2"/>
          <p:cNvSpPr>
            <a:spLocks noGrp="1"/>
          </p:cNvSpPr>
          <p:nvPr>
            <p:ph idx="1"/>
          </p:nvPr>
        </p:nvSpPr>
        <p:spPr/>
        <p:txBody>
          <a:bodyPr/>
          <a:lstStyle/>
          <a:p>
            <a:r>
              <a:rPr lang="en-US" dirty="0" smtClean="0"/>
              <a:t>Please take the time to make note of your merchant identification number in the space provided</a:t>
            </a:r>
          </a:p>
          <a:p>
            <a:endParaRPr lang="en-US" dirty="0" smtClean="0"/>
          </a:p>
          <a:p>
            <a:r>
              <a:rPr lang="en-US" dirty="0" smtClean="0"/>
              <a:t>For questions regarding your merchant account, please call: </a:t>
            </a:r>
            <a:r>
              <a:rPr lang="en-US" b="1" i="1" dirty="0" smtClean="0"/>
              <a:t>(866) 739-8324</a:t>
            </a:r>
          </a:p>
          <a:p>
            <a:pPr>
              <a:buNone/>
            </a:pPr>
            <a:endParaRPr lang="en-US" dirty="0" smtClean="0"/>
          </a:p>
          <a:p>
            <a:r>
              <a:rPr lang="en-US" dirty="0" smtClean="0"/>
              <a:t>For Aldelo software questions call:</a:t>
            </a:r>
          </a:p>
          <a:p>
            <a:pPr lvl="1"/>
            <a:r>
              <a:rPr lang="en-US" b="1" dirty="0" err="1" smtClean="0"/>
              <a:t>BankCard</a:t>
            </a:r>
            <a:r>
              <a:rPr lang="en-US" b="1" dirty="0" smtClean="0"/>
              <a:t> POS (</a:t>
            </a:r>
            <a:r>
              <a:rPr lang="en-US" b="1" i="1" dirty="0" smtClean="0"/>
              <a:t>877) 232-2370</a:t>
            </a:r>
          </a:p>
          <a:p>
            <a:pPr lvl="1"/>
            <a:r>
              <a:rPr lang="en-US" b="1" dirty="0" smtClean="0"/>
              <a:t>Sentry </a:t>
            </a:r>
            <a:r>
              <a:rPr lang="en-US" b="1" smtClean="0"/>
              <a:t>Safety Solutions </a:t>
            </a:r>
            <a:r>
              <a:rPr lang="en-US" b="1" i="1" smtClean="0"/>
              <a:t>(312) 523-2019</a:t>
            </a:r>
            <a:endParaRPr lang="en-US" b="1" dirty="0" smtClean="0"/>
          </a:p>
          <a:p>
            <a:pPr>
              <a:buNone/>
            </a:pPr>
            <a:endParaRPr lang="en-US" dirty="0"/>
          </a:p>
        </p:txBody>
      </p:sp>
    </p:spTree>
  </p:cSld>
  <p:clrMapOvr>
    <a:masterClrMapping/>
  </p:clrMapOvr>
  <p:transition spd="slow">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Bank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Go to: </a:t>
            </a:r>
            <a:r>
              <a:rPr lang="en-US" b="1" i="1" dirty="0" smtClean="0"/>
              <a:t>store settings, revenue, cashier</a:t>
            </a:r>
          </a:p>
          <a:p>
            <a:r>
              <a:rPr lang="en-US" b="1" i="1" dirty="0" smtClean="0"/>
              <a:t>Enable staff banking</a:t>
            </a:r>
            <a:r>
              <a:rPr lang="en-US" dirty="0" smtClean="0"/>
              <a:t> needs to be checked</a:t>
            </a:r>
          </a:p>
          <a:p>
            <a:r>
              <a:rPr lang="en-US" dirty="0" smtClean="0"/>
              <a:t>Go to: </a:t>
            </a:r>
            <a:r>
              <a:rPr lang="en-US" b="1" i="1" dirty="0" smtClean="0"/>
              <a:t>back office, setup, employee setup, employee files, (select any employee), payroll</a:t>
            </a:r>
          </a:p>
          <a:p>
            <a:r>
              <a:rPr lang="en-US" dirty="0" smtClean="0"/>
              <a:t>Enable use staff bank for every employee that will be using it</a:t>
            </a:r>
          </a:p>
          <a:p>
            <a:r>
              <a:rPr lang="en-US" b="1" i="1" dirty="0" smtClean="0"/>
              <a:t>Start staff</a:t>
            </a:r>
            <a:r>
              <a:rPr lang="en-US" dirty="0" smtClean="0"/>
              <a:t> button will now appear on the time card screen </a:t>
            </a:r>
          </a:p>
          <a:p>
            <a:r>
              <a:rPr lang="en-US" dirty="0" smtClean="0"/>
              <a:t>Once employee is in the time card screen, click on </a:t>
            </a:r>
            <a:r>
              <a:rPr lang="en-US" b="1" i="1" dirty="0" smtClean="0"/>
              <a:t>start staff bank</a:t>
            </a:r>
            <a:r>
              <a:rPr lang="en-US" dirty="0" smtClean="0"/>
              <a:t> and enter the start amount</a:t>
            </a:r>
          </a:p>
          <a:p>
            <a:endParaRPr lang="en-US" dirty="0" smtClean="0"/>
          </a:p>
        </p:txBody>
      </p:sp>
    </p:spTree>
  </p:cSld>
  <p:clrMapOvr>
    <a:masterClrMapping/>
  </p:clrMapOvr>
  <p:transition spd="slow">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Bank Continued</a:t>
            </a:r>
            <a:endParaRPr lang="en-US" dirty="0"/>
          </a:p>
        </p:txBody>
      </p:sp>
      <p:sp>
        <p:nvSpPr>
          <p:cNvPr id="3" name="Content Placeholder 2"/>
          <p:cNvSpPr>
            <a:spLocks noGrp="1"/>
          </p:cNvSpPr>
          <p:nvPr>
            <p:ph idx="1"/>
          </p:nvPr>
        </p:nvSpPr>
        <p:spPr/>
        <p:txBody>
          <a:bodyPr/>
          <a:lstStyle/>
          <a:p>
            <a:r>
              <a:rPr lang="en-US" dirty="0" smtClean="0"/>
              <a:t>Start amount can be provided by either the restaurant or the employee</a:t>
            </a:r>
          </a:p>
          <a:p>
            <a:r>
              <a:rPr lang="en-US" dirty="0" smtClean="0"/>
              <a:t>You may also have the staff bank start automatically with the Auto Start Staff Bank When Clock In feature</a:t>
            </a:r>
          </a:p>
          <a:p>
            <a:r>
              <a:rPr lang="en-US" dirty="0" smtClean="0"/>
              <a:t>This will always start the staff bank with $0.00</a:t>
            </a:r>
          </a:p>
          <a:p>
            <a:pPr>
              <a:buNone/>
            </a:pPr>
            <a:endParaRPr lang="en-US" dirty="0"/>
          </a:p>
        </p:txBody>
      </p:sp>
    </p:spTree>
  </p:cSld>
  <p:clrMapOvr>
    <a:masterClrMapping/>
  </p:clrMapOvr>
  <p:transition spd="slow">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Cashier In</a:t>
            </a:r>
            <a:endParaRPr lang="en-US" dirty="0"/>
          </a:p>
        </p:txBody>
      </p:sp>
      <p:sp>
        <p:nvSpPr>
          <p:cNvPr id="3" name="Content Placeholder 2"/>
          <p:cNvSpPr>
            <a:spLocks noGrp="1"/>
          </p:cNvSpPr>
          <p:nvPr>
            <p:ph idx="1"/>
          </p:nvPr>
        </p:nvSpPr>
        <p:spPr/>
        <p:txBody>
          <a:bodyPr/>
          <a:lstStyle/>
          <a:p>
            <a:r>
              <a:rPr lang="en-US" dirty="0" smtClean="0"/>
              <a:t>Before taking payments from customers, you need to tell the system you have a cash tray available to receive money</a:t>
            </a:r>
          </a:p>
          <a:p>
            <a:r>
              <a:rPr lang="en-US" dirty="0" smtClean="0"/>
              <a:t>Features like gift certificate, pay out, refund, and settlement are exclusive to cash drawers</a:t>
            </a:r>
          </a:p>
          <a:p>
            <a:endParaRPr lang="en-US" dirty="0"/>
          </a:p>
        </p:txBody>
      </p:sp>
    </p:spTree>
  </p:cSld>
  <p:clrMapOvr>
    <a:masterClrMapping/>
  </p:clrMapOvr>
  <p:transition spd="slow">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Cash Drawer</a:t>
            </a:r>
            <a:endParaRPr lang="en-US" dirty="0"/>
          </a:p>
        </p:txBody>
      </p:sp>
      <p:sp>
        <p:nvSpPr>
          <p:cNvPr id="3" name="Content Placeholder 2"/>
          <p:cNvSpPr>
            <a:spLocks noGrp="1"/>
          </p:cNvSpPr>
          <p:nvPr>
            <p:ph idx="1"/>
          </p:nvPr>
        </p:nvSpPr>
        <p:spPr/>
        <p:txBody>
          <a:bodyPr/>
          <a:lstStyle/>
          <a:p>
            <a:r>
              <a:rPr lang="en-US" dirty="0" smtClean="0"/>
              <a:t>Go to: </a:t>
            </a:r>
            <a:r>
              <a:rPr lang="en-US" b="1" i="1" dirty="0" smtClean="0"/>
              <a:t>Back office, setup, general settings, cash trays</a:t>
            </a:r>
          </a:p>
          <a:p>
            <a:r>
              <a:rPr lang="en-US" dirty="0" smtClean="0"/>
              <a:t>Enter the name of the cash tray</a:t>
            </a:r>
          </a:p>
          <a:p>
            <a:r>
              <a:rPr lang="en-US" dirty="0" smtClean="0"/>
              <a:t>Name is only used for reference and does not show up when cashing in or out</a:t>
            </a:r>
          </a:p>
          <a:p>
            <a:r>
              <a:rPr lang="en-US" dirty="0" smtClean="0"/>
              <a:t>Click </a:t>
            </a:r>
            <a:r>
              <a:rPr lang="en-US" b="1" i="1" dirty="0" smtClean="0"/>
              <a:t>save</a:t>
            </a:r>
            <a:endParaRPr lang="en-US" b="1" i="1" dirty="0"/>
          </a:p>
        </p:txBody>
      </p:sp>
    </p:spTree>
  </p:cSld>
  <p:clrMapOvr>
    <a:masterClrMapping/>
  </p:clrMapOvr>
  <p:transition spd="slow">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Clock In, Then Cashier In</a:t>
            </a:r>
            <a:endParaRPr lang="en-US" dirty="0"/>
          </a:p>
        </p:txBody>
      </p:sp>
      <p:sp>
        <p:nvSpPr>
          <p:cNvPr id="3" name="Content Placeholder 2"/>
          <p:cNvSpPr>
            <a:spLocks noGrp="1"/>
          </p:cNvSpPr>
          <p:nvPr>
            <p:ph idx="1"/>
          </p:nvPr>
        </p:nvSpPr>
        <p:spPr/>
        <p:txBody>
          <a:bodyPr>
            <a:normAutofit/>
          </a:bodyPr>
          <a:lstStyle/>
          <a:p>
            <a:r>
              <a:rPr lang="en-US" dirty="0" smtClean="0"/>
              <a:t>On main POS screen press “</a:t>
            </a:r>
            <a:r>
              <a:rPr lang="en-US" b="1" i="1" dirty="0" smtClean="0"/>
              <a:t>Cashier In</a:t>
            </a:r>
            <a:r>
              <a:rPr lang="en-US" dirty="0" smtClean="0"/>
              <a:t>” button</a:t>
            </a:r>
          </a:p>
          <a:p>
            <a:r>
              <a:rPr lang="en-US" dirty="0" smtClean="0"/>
              <a:t>Enter access code</a:t>
            </a:r>
          </a:p>
          <a:p>
            <a:r>
              <a:rPr lang="en-US" dirty="0" smtClean="0"/>
              <a:t>Click on the cash tray you wish to assign yourself</a:t>
            </a:r>
          </a:p>
          <a:p>
            <a:r>
              <a:rPr lang="en-US" dirty="0" smtClean="0"/>
              <a:t>Enter your currency</a:t>
            </a:r>
          </a:p>
          <a:p>
            <a:r>
              <a:rPr lang="en-US" dirty="0" smtClean="0"/>
              <a:t>Click </a:t>
            </a:r>
            <a:r>
              <a:rPr lang="en-US" b="1" i="1" dirty="0" smtClean="0"/>
              <a:t>finish</a:t>
            </a:r>
          </a:p>
          <a:p>
            <a:r>
              <a:rPr lang="en-US" dirty="0" smtClean="0"/>
              <a:t>Click </a:t>
            </a:r>
            <a:r>
              <a:rPr lang="en-US" b="1" i="1" dirty="0" smtClean="0"/>
              <a:t>yes</a:t>
            </a:r>
            <a:r>
              <a:rPr lang="en-US" dirty="0" smtClean="0"/>
              <a:t> or </a:t>
            </a:r>
            <a:r>
              <a:rPr lang="en-US" b="1" i="1" dirty="0" smtClean="0"/>
              <a:t>no</a:t>
            </a:r>
          </a:p>
          <a:p>
            <a:r>
              <a:rPr lang="en-US" dirty="0" smtClean="0"/>
              <a:t>You will now have full functionality</a:t>
            </a:r>
          </a:p>
          <a:p>
            <a:pPr>
              <a:buNone/>
            </a:pPr>
            <a:endParaRPr lang="en-US" dirty="0"/>
          </a:p>
        </p:txBody>
      </p:sp>
    </p:spTree>
  </p:cSld>
  <p:clrMapOvr>
    <a:masterClrMapping/>
  </p:clrMapOvr>
  <p:transition spd="slow">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Closing The Cash Drawer</a:t>
            </a:r>
            <a:endParaRPr lang="en-US" dirty="0"/>
          </a:p>
        </p:txBody>
      </p:sp>
      <p:sp>
        <p:nvSpPr>
          <p:cNvPr id="3" name="Content Placeholder 2"/>
          <p:cNvSpPr>
            <a:spLocks noGrp="1"/>
          </p:cNvSpPr>
          <p:nvPr>
            <p:ph idx="1"/>
          </p:nvPr>
        </p:nvSpPr>
        <p:spPr>
          <a:xfrm>
            <a:off x="457200" y="1752600"/>
            <a:ext cx="8229600" cy="4724400"/>
          </a:xfrm>
        </p:spPr>
        <p:txBody>
          <a:bodyPr>
            <a:normAutofit fontScale="92500" lnSpcReduction="10000"/>
          </a:bodyPr>
          <a:lstStyle/>
          <a:p>
            <a:r>
              <a:rPr lang="en-US" dirty="0" smtClean="0"/>
              <a:t>Click “</a:t>
            </a:r>
            <a:r>
              <a:rPr lang="en-US" b="1" i="1" dirty="0" smtClean="0"/>
              <a:t>Cashier Out</a:t>
            </a:r>
            <a:r>
              <a:rPr lang="en-US" dirty="0" smtClean="0"/>
              <a:t>”</a:t>
            </a:r>
          </a:p>
          <a:p>
            <a:r>
              <a:rPr lang="en-US" dirty="0" smtClean="0"/>
              <a:t>Select cash tray that you are signing out</a:t>
            </a:r>
          </a:p>
          <a:p>
            <a:r>
              <a:rPr lang="en-US" dirty="0" smtClean="0"/>
              <a:t>Adjust Gratuity screen (optional)</a:t>
            </a:r>
          </a:p>
          <a:p>
            <a:pPr lvl="1"/>
            <a:r>
              <a:rPr lang="en-US" dirty="0" smtClean="0"/>
              <a:t>Gratuities from all orders can be adjusted by highlighting each order</a:t>
            </a:r>
          </a:p>
          <a:p>
            <a:pPr lvl="1"/>
            <a:r>
              <a:rPr lang="en-US" dirty="0" smtClean="0"/>
              <a:t>After the tip amount is entered, you will be able to process the tip and continue on to the next order or on to the Money Count screen</a:t>
            </a:r>
          </a:p>
          <a:p>
            <a:pPr lvl="1"/>
            <a:r>
              <a:rPr lang="en-US" dirty="0" smtClean="0"/>
              <a:t>Verify all checks and charges and check them off along with the cash in the drawer and any manager cash out receipts</a:t>
            </a:r>
          </a:p>
          <a:p>
            <a:pPr lvl="1"/>
            <a:r>
              <a:rPr lang="en-US" dirty="0" smtClean="0"/>
              <a:t>Click “Finish” </a:t>
            </a:r>
          </a:p>
          <a:p>
            <a:pPr lvl="1"/>
            <a:r>
              <a:rPr lang="en-US" dirty="0" smtClean="0"/>
              <a:t>Note any discrepancy</a:t>
            </a:r>
          </a:p>
          <a:p>
            <a:pPr lvl="1"/>
            <a:r>
              <a:rPr lang="en-US" dirty="0" smtClean="0"/>
              <a:t>Accept</a:t>
            </a:r>
          </a:p>
        </p:txBody>
      </p:sp>
    </p:spTree>
  </p:cSld>
  <p:clrMapOvr>
    <a:masterClrMapping/>
  </p:clrMapOvr>
  <p:transition spd="slow">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Clocking Out</a:t>
            </a:r>
            <a:endParaRPr lang="en-US" dirty="0"/>
          </a:p>
        </p:txBody>
      </p:sp>
      <p:sp>
        <p:nvSpPr>
          <p:cNvPr id="3" name="Content Placeholder 2"/>
          <p:cNvSpPr>
            <a:spLocks noGrp="1"/>
          </p:cNvSpPr>
          <p:nvPr>
            <p:ph idx="1"/>
          </p:nvPr>
        </p:nvSpPr>
        <p:spPr/>
        <p:txBody>
          <a:bodyPr/>
          <a:lstStyle/>
          <a:p>
            <a:r>
              <a:rPr lang="en-US" dirty="0" smtClean="0"/>
              <a:t>Click on time card button on main POS screen</a:t>
            </a:r>
          </a:p>
          <a:p>
            <a:r>
              <a:rPr lang="en-US" dirty="0" smtClean="0"/>
              <a:t>Enter access code</a:t>
            </a:r>
          </a:p>
          <a:p>
            <a:r>
              <a:rPr lang="en-US" dirty="0" smtClean="0"/>
              <a:t>Click on “</a:t>
            </a:r>
            <a:r>
              <a:rPr lang="en-US" b="1" i="1" dirty="0" smtClean="0"/>
              <a:t>clock out</a:t>
            </a:r>
            <a:r>
              <a:rPr lang="en-US" dirty="0" smtClean="0"/>
              <a:t>” button</a:t>
            </a:r>
          </a:p>
          <a:p>
            <a:pPr>
              <a:buNone/>
            </a:pPr>
            <a:endParaRPr lang="en-US" dirty="0"/>
          </a:p>
        </p:txBody>
      </p:sp>
    </p:spTree>
  </p:cSld>
  <p:clrMapOvr>
    <a:masterClrMapping/>
  </p:clrMapOvr>
  <p:transition spd="slow">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Cashier Settle Operations</a:t>
            </a:r>
            <a:endParaRPr lang="en-US" dirty="0"/>
          </a:p>
        </p:txBody>
      </p:sp>
      <p:sp>
        <p:nvSpPr>
          <p:cNvPr id="3" name="Content Placeholder 2"/>
          <p:cNvSpPr>
            <a:spLocks noGrp="1"/>
          </p:cNvSpPr>
          <p:nvPr>
            <p:ph idx="1"/>
          </p:nvPr>
        </p:nvSpPr>
        <p:spPr/>
        <p:txBody>
          <a:bodyPr/>
          <a:lstStyle/>
          <a:p>
            <a:r>
              <a:rPr lang="en-US" dirty="0" smtClean="0"/>
              <a:t>To settle an order using the “</a:t>
            </a:r>
            <a:r>
              <a:rPr lang="en-US" b="1" i="1" dirty="0" smtClean="0"/>
              <a:t>Settle</a:t>
            </a:r>
            <a:r>
              <a:rPr lang="en-US" dirty="0" smtClean="0"/>
              <a:t>” button in the main POS screen:</a:t>
            </a:r>
          </a:p>
          <a:p>
            <a:r>
              <a:rPr lang="en-US" dirty="0" smtClean="0"/>
              <a:t>Click settle</a:t>
            </a:r>
          </a:p>
          <a:p>
            <a:r>
              <a:rPr lang="en-US" dirty="0" smtClean="0"/>
              <a:t>Access code</a:t>
            </a:r>
          </a:p>
          <a:p>
            <a:r>
              <a:rPr lang="en-US" dirty="0" smtClean="0"/>
              <a:t>Choose the order you wish to settle and select payment option</a:t>
            </a:r>
            <a:endParaRPr lang="en-US" dirty="0"/>
          </a:p>
        </p:txBody>
      </p:sp>
    </p:spTree>
  </p:cSld>
  <p:clrMapOvr>
    <a:masterClrMapping/>
  </p:clrMapOvr>
  <p:transition spd="slow">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r>
              <a:rPr lang="en-US" dirty="0" smtClean="0"/>
              <a:t>Issuing Gift Cards</a:t>
            </a:r>
            <a:endParaRPr lang="en-US" dirty="0"/>
          </a:p>
        </p:txBody>
      </p:sp>
      <p:sp>
        <p:nvSpPr>
          <p:cNvPr id="3" name="Content Placeholder 2"/>
          <p:cNvSpPr>
            <a:spLocks noGrp="1"/>
          </p:cNvSpPr>
          <p:nvPr>
            <p:ph idx="1"/>
          </p:nvPr>
        </p:nvSpPr>
        <p:spPr>
          <a:xfrm>
            <a:off x="304800" y="1752600"/>
            <a:ext cx="8610600" cy="4373563"/>
          </a:xfrm>
        </p:spPr>
        <p:txBody>
          <a:bodyPr>
            <a:normAutofit fontScale="92500" lnSpcReduction="10000"/>
          </a:bodyPr>
          <a:lstStyle/>
          <a:p>
            <a:r>
              <a:rPr lang="en-US" dirty="0" smtClean="0"/>
              <a:t>On main POS screen click “</a:t>
            </a:r>
            <a:r>
              <a:rPr lang="en-US" b="1" i="1" dirty="0" smtClean="0"/>
              <a:t>Gift Certificate</a:t>
            </a:r>
            <a:r>
              <a:rPr lang="en-US" dirty="0" smtClean="0"/>
              <a:t>” button</a:t>
            </a:r>
          </a:p>
          <a:p>
            <a:r>
              <a:rPr lang="en-US" dirty="0" smtClean="0"/>
              <a:t>Access code</a:t>
            </a:r>
          </a:p>
          <a:p>
            <a:r>
              <a:rPr lang="en-US" dirty="0" smtClean="0"/>
              <a:t>Swipe gift card through MSR reader while in MSR Card field</a:t>
            </a:r>
          </a:p>
          <a:p>
            <a:r>
              <a:rPr lang="en-US" dirty="0" smtClean="0"/>
              <a:t>Enter acct num of card or certificate</a:t>
            </a:r>
          </a:p>
          <a:p>
            <a:r>
              <a:rPr lang="en-US" dirty="0" smtClean="0"/>
              <a:t>Enter expiration date</a:t>
            </a:r>
          </a:p>
          <a:p>
            <a:r>
              <a:rPr lang="en-US" dirty="0" smtClean="0"/>
              <a:t>Enter issued to and presented by field</a:t>
            </a:r>
          </a:p>
          <a:p>
            <a:r>
              <a:rPr lang="en-US" dirty="0" smtClean="0"/>
              <a:t>Enter amount card will be worth</a:t>
            </a:r>
          </a:p>
          <a:p>
            <a:r>
              <a:rPr lang="en-US" dirty="0" smtClean="0"/>
              <a:t>Select payment type</a:t>
            </a:r>
          </a:p>
          <a:p>
            <a:r>
              <a:rPr lang="en-US" dirty="0" smtClean="0"/>
              <a:t>Enter amount received</a:t>
            </a:r>
          </a:p>
          <a:p>
            <a:r>
              <a:rPr lang="en-US" dirty="0" smtClean="0"/>
              <a:t>Click </a:t>
            </a:r>
            <a:r>
              <a:rPr lang="en-US" b="1" i="1" dirty="0" smtClean="0"/>
              <a:t>finish</a:t>
            </a:r>
          </a:p>
          <a:p>
            <a:endParaRPr lang="en-US" dirty="0"/>
          </a:p>
        </p:txBody>
      </p:sp>
    </p:spTree>
  </p:cSld>
  <p:clrMapOvr>
    <a:masterClrMapping/>
  </p:clrMapOvr>
  <p:transition spd="slow">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Recharging Gift Cards</a:t>
            </a:r>
            <a:endParaRPr lang="en-US" dirty="0"/>
          </a:p>
        </p:txBody>
      </p:sp>
      <p:sp>
        <p:nvSpPr>
          <p:cNvPr id="3" name="Content Placeholder 2"/>
          <p:cNvSpPr>
            <a:spLocks noGrp="1"/>
          </p:cNvSpPr>
          <p:nvPr>
            <p:ph idx="1"/>
          </p:nvPr>
        </p:nvSpPr>
        <p:spPr/>
        <p:txBody>
          <a:bodyPr>
            <a:normAutofit/>
          </a:bodyPr>
          <a:lstStyle/>
          <a:p>
            <a:r>
              <a:rPr lang="en-US" dirty="0" smtClean="0"/>
              <a:t>On main POS screen click “</a:t>
            </a:r>
            <a:r>
              <a:rPr lang="en-US" b="1" i="1" dirty="0" smtClean="0"/>
              <a:t>Gift Certificate</a:t>
            </a:r>
            <a:r>
              <a:rPr lang="en-US" dirty="0" smtClean="0"/>
              <a:t>” button</a:t>
            </a:r>
          </a:p>
          <a:p>
            <a:r>
              <a:rPr lang="en-US" dirty="0" smtClean="0"/>
              <a:t>Access code</a:t>
            </a:r>
          </a:p>
          <a:p>
            <a:r>
              <a:rPr lang="en-US" dirty="0" smtClean="0"/>
              <a:t>Recharge</a:t>
            </a:r>
          </a:p>
          <a:p>
            <a:r>
              <a:rPr lang="en-US" dirty="0" smtClean="0"/>
              <a:t>Select search option</a:t>
            </a:r>
          </a:p>
          <a:p>
            <a:r>
              <a:rPr lang="en-US" dirty="0" smtClean="0"/>
              <a:t>Select yes or no</a:t>
            </a:r>
          </a:p>
          <a:p>
            <a:r>
              <a:rPr lang="en-US" dirty="0" smtClean="0"/>
              <a:t>Swipe or enter the information of the gift card or certificate</a:t>
            </a:r>
          </a:p>
          <a:p>
            <a:r>
              <a:rPr lang="en-US" dirty="0" smtClean="0"/>
              <a:t>Process card as if it is a new transaction to add amount charged to the existing gift card or certificate</a:t>
            </a:r>
            <a:endParaRPr lang="en-US" dirty="0"/>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a:t>
            </a:r>
            <a:endParaRPr lang="en-US" dirty="0"/>
          </a:p>
        </p:txBody>
      </p:sp>
      <p:sp>
        <p:nvSpPr>
          <p:cNvPr id="3" name="Content Placeholder 2"/>
          <p:cNvSpPr>
            <a:spLocks noGrp="1"/>
          </p:cNvSpPr>
          <p:nvPr>
            <p:ph idx="1"/>
          </p:nvPr>
        </p:nvSpPr>
        <p:spPr/>
        <p:txBody>
          <a:bodyPr>
            <a:normAutofit/>
          </a:bodyPr>
          <a:lstStyle/>
          <a:p>
            <a:r>
              <a:rPr lang="en-US" dirty="0" smtClean="0"/>
              <a:t>If 1 of your client machines has a different time than the server, the server will change the client time to match</a:t>
            </a:r>
          </a:p>
          <a:p>
            <a:r>
              <a:rPr lang="en-US" dirty="0" smtClean="0"/>
              <a:t>This is important since all reports are time stamped and dated</a:t>
            </a:r>
          </a:p>
          <a:p>
            <a:r>
              <a:rPr lang="en-US" dirty="0" smtClean="0"/>
              <a:t>Once the Aldelo software is registered, you have 10 days to activate it</a:t>
            </a:r>
          </a:p>
          <a:p>
            <a:r>
              <a:rPr lang="en-US" dirty="0" smtClean="0"/>
              <a:t>If you ever want to delete an option, simply check the hide button and save</a:t>
            </a:r>
            <a:endParaRPr lang="en-US" dirty="0"/>
          </a:p>
        </p:txBody>
      </p:sp>
    </p:spTree>
  </p:cSld>
  <p:clrMapOvr>
    <a:masterClrMapping/>
  </p:clrMapOvr>
  <p:transition spd="slow">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Refunds</a:t>
            </a:r>
            <a:endParaRPr lang="en-US" dirty="0"/>
          </a:p>
        </p:txBody>
      </p:sp>
      <p:sp>
        <p:nvSpPr>
          <p:cNvPr id="3" name="Content Placeholder 2"/>
          <p:cNvSpPr>
            <a:spLocks noGrp="1"/>
          </p:cNvSpPr>
          <p:nvPr>
            <p:ph idx="1"/>
          </p:nvPr>
        </p:nvSpPr>
        <p:spPr/>
        <p:txBody>
          <a:bodyPr/>
          <a:lstStyle/>
          <a:p>
            <a:r>
              <a:rPr lang="en-US" dirty="0" smtClean="0"/>
              <a:t>From main POS screen touch “</a:t>
            </a:r>
            <a:r>
              <a:rPr lang="en-US" b="1" i="1" dirty="0" smtClean="0"/>
              <a:t>Refund</a:t>
            </a:r>
            <a:r>
              <a:rPr lang="en-US" dirty="0" smtClean="0"/>
              <a:t>”</a:t>
            </a:r>
          </a:p>
          <a:p>
            <a:r>
              <a:rPr lang="en-US" dirty="0" smtClean="0"/>
              <a:t>Access code</a:t>
            </a:r>
          </a:p>
          <a:p>
            <a:r>
              <a:rPr lang="en-US" dirty="0" smtClean="0"/>
              <a:t>Enter the order number that refund applies to</a:t>
            </a:r>
          </a:p>
          <a:p>
            <a:r>
              <a:rPr lang="en-US" dirty="0" smtClean="0"/>
              <a:t>Enter </a:t>
            </a:r>
            <a:r>
              <a:rPr lang="en-US" b="1" i="1" dirty="0" smtClean="0"/>
              <a:t>refund amount, reason, and method</a:t>
            </a:r>
          </a:p>
          <a:p>
            <a:r>
              <a:rPr lang="en-US" dirty="0" smtClean="0"/>
              <a:t>Finish</a:t>
            </a:r>
          </a:p>
        </p:txBody>
      </p:sp>
    </p:spTree>
  </p:cSld>
  <p:clrMapOvr>
    <a:masterClrMapping/>
  </p:clrMapOvr>
  <p:transition spd="slow">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Void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 main POS screen press “</a:t>
            </a:r>
            <a:r>
              <a:rPr lang="en-US" b="1" i="1" dirty="0" smtClean="0"/>
              <a:t>Void</a:t>
            </a:r>
            <a:r>
              <a:rPr lang="en-US" dirty="0" smtClean="0"/>
              <a:t>”</a:t>
            </a:r>
          </a:p>
          <a:p>
            <a:r>
              <a:rPr lang="en-US" dirty="0" smtClean="0"/>
              <a:t>Access code</a:t>
            </a:r>
          </a:p>
          <a:p>
            <a:r>
              <a:rPr lang="en-US" dirty="0" smtClean="0"/>
              <a:t>Select the order that needs to be voided or enter order number in “</a:t>
            </a:r>
            <a:r>
              <a:rPr lang="en-US" b="1" i="1" dirty="0" smtClean="0"/>
              <a:t>Quick Search</a:t>
            </a:r>
            <a:r>
              <a:rPr lang="en-US" dirty="0" smtClean="0"/>
              <a:t>” field</a:t>
            </a:r>
          </a:p>
          <a:p>
            <a:r>
              <a:rPr lang="en-US" dirty="0" smtClean="0"/>
              <a:t>Enter void reason</a:t>
            </a:r>
          </a:p>
          <a:p>
            <a:pPr lvl="1"/>
            <a:r>
              <a:rPr lang="en-US" dirty="0" smtClean="0"/>
              <a:t>If you use the same reason over and over create quick void reasons in back office, store settings, order entry</a:t>
            </a:r>
          </a:p>
          <a:p>
            <a:r>
              <a:rPr lang="en-US" dirty="0" smtClean="0"/>
              <a:t>Choose yes/no</a:t>
            </a:r>
          </a:p>
          <a:p>
            <a:r>
              <a:rPr lang="en-US" dirty="0" smtClean="0"/>
              <a:t>Choose waste or no waste</a:t>
            </a:r>
          </a:p>
          <a:p>
            <a:pPr lvl="1"/>
            <a:r>
              <a:rPr lang="en-US" dirty="0" smtClean="0"/>
              <a:t>Waste will deplete inventory due to item being thrown away</a:t>
            </a:r>
          </a:p>
          <a:p>
            <a:pPr lvl="1"/>
            <a:r>
              <a:rPr lang="en-US" dirty="0" smtClean="0"/>
              <a:t>No waste will not deplete inventory if item was not made</a:t>
            </a:r>
            <a:endParaRPr lang="en-US" dirty="0"/>
          </a:p>
        </p:txBody>
      </p:sp>
    </p:spTree>
  </p:cSld>
  <p:clrMapOvr>
    <a:masterClrMapping/>
  </p:clrMapOvr>
  <p:transition spd="slow">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Orders</a:t>
            </a:r>
            <a:endParaRPr lang="en-US" dirty="0"/>
          </a:p>
        </p:txBody>
      </p:sp>
      <p:sp>
        <p:nvSpPr>
          <p:cNvPr id="3" name="Content Placeholder 2"/>
          <p:cNvSpPr>
            <a:spLocks noGrp="1"/>
          </p:cNvSpPr>
          <p:nvPr>
            <p:ph idx="1"/>
          </p:nvPr>
        </p:nvSpPr>
        <p:spPr/>
        <p:txBody>
          <a:bodyPr/>
          <a:lstStyle/>
          <a:p>
            <a:r>
              <a:rPr lang="en-US" dirty="0" smtClean="0"/>
              <a:t>From main POS screen press “</a:t>
            </a:r>
            <a:r>
              <a:rPr lang="en-US" b="1" i="1" dirty="0" smtClean="0"/>
              <a:t>Recall</a:t>
            </a:r>
            <a:r>
              <a:rPr lang="en-US" dirty="0" smtClean="0"/>
              <a:t>”</a:t>
            </a:r>
          </a:p>
          <a:p>
            <a:r>
              <a:rPr lang="en-US" dirty="0" smtClean="0"/>
              <a:t>Access code</a:t>
            </a:r>
          </a:p>
          <a:p>
            <a:r>
              <a:rPr lang="en-US" dirty="0" smtClean="0"/>
              <a:t>Select the order type</a:t>
            </a:r>
          </a:p>
          <a:p>
            <a:r>
              <a:rPr lang="en-US" dirty="0" smtClean="0"/>
              <a:t>Click the order you wish to recall</a:t>
            </a:r>
          </a:p>
          <a:p>
            <a:r>
              <a:rPr lang="en-US" dirty="0" smtClean="0"/>
              <a:t>Select the option you desire</a:t>
            </a:r>
            <a:endParaRPr lang="en-US" dirty="0"/>
          </a:p>
        </p:txBody>
      </p:sp>
    </p:spTree>
  </p:cSld>
  <p:clrMapOvr>
    <a:masterClrMapping/>
  </p:clrMapOvr>
  <p:transition spd="slow">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Splitting an Order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 the order entry screen select: </a:t>
            </a:r>
            <a:r>
              <a:rPr lang="en-US" b="1" i="1" dirty="0" smtClean="0"/>
              <a:t>Split Checks</a:t>
            </a:r>
          </a:p>
          <a:p>
            <a:r>
              <a:rPr lang="en-US" dirty="0" smtClean="0"/>
              <a:t>Enter number of additional checks</a:t>
            </a:r>
          </a:p>
          <a:p>
            <a:r>
              <a:rPr lang="en-US" dirty="0" smtClean="0"/>
              <a:t>Select the check you would like to work with in the top right corner of the screen</a:t>
            </a:r>
          </a:p>
          <a:p>
            <a:r>
              <a:rPr lang="en-US" dirty="0" smtClean="0"/>
              <a:t>Click the items you wish to add to this check</a:t>
            </a:r>
          </a:p>
          <a:p>
            <a:r>
              <a:rPr lang="en-US" dirty="0" smtClean="0"/>
              <a:t>Click on the “</a:t>
            </a:r>
            <a:r>
              <a:rPr lang="en-US" b="1" i="1" dirty="0" smtClean="0"/>
              <a:t>Guest</a:t>
            </a:r>
            <a:r>
              <a:rPr lang="en-US" dirty="0" smtClean="0"/>
              <a:t>” button and enter the number of guest for this check</a:t>
            </a:r>
          </a:p>
          <a:p>
            <a:r>
              <a:rPr lang="en-US" dirty="0" smtClean="0"/>
              <a:t>Repeat until all assigned items are split off of the main check</a:t>
            </a:r>
          </a:p>
          <a:p>
            <a:r>
              <a:rPr lang="en-US" dirty="0" smtClean="0"/>
              <a:t>Finish</a:t>
            </a:r>
          </a:p>
          <a:p>
            <a:r>
              <a:rPr lang="en-US" dirty="0" smtClean="0"/>
              <a:t>Print checks</a:t>
            </a:r>
            <a:endParaRPr lang="en-US" dirty="0"/>
          </a:p>
        </p:txBody>
      </p:sp>
    </p:spTree>
  </p:cSld>
  <p:clrMapOvr>
    <a:masterClrMapping/>
  </p:clrMapOvr>
  <p:transition spd="slow">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 Orders</a:t>
            </a:r>
            <a:endParaRPr lang="en-US" dirty="0"/>
          </a:p>
        </p:txBody>
      </p:sp>
      <p:sp>
        <p:nvSpPr>
          <p:cNvPr id="3" name="Content Placeholder 2"/>
          <p:cNvSpPr>
            <a:spLocks noGrp="1"/>
          </p:cNvSpPr>
          <p:nvPr>
            <p:ph idx="1"/>
          </p:nvPr>
        </p:nvSpPr>
        <p:spPr/>
        <p:txBody>
          <a:bodyPr/>
          <a:lstStyle/>
          <a:p>
            <a:r>
              <a:rPr lang="en-US" dirty="0" smtClean="0"/>
              <a:t>From Order Entry screen press: Combine</a:t>
            </a:r>
          </a:p>
          <a:p>
            <a:r>
              <a:rPr lang="en-US" dirty="0" smtClean="0"/>
              <a:t>Select the order you wish to combine with the original order</a:t>
            </a:r>
          </a:p>
          <a:p>
            <a:r>
              <a:rPr lang="en-US" dirty="0" smtClean="0"/>
              <a:t>Accept</a:t>
            </a:r>
          </a:p>
          <a:p>
            <a:r>
              <a:rPr lang="en-US" dirty="0" smtClean="0"/>
              <a:t>Done</a:t>
            </a:r>
          </a:p>
          <a:p>
            <a:pPr>
              <a:buNone/>
            </a:pPr>
            <a:endParaRPr lang="en-US" dirty="0"/>
          </a:p>
        </p:txBody>
      </p:sp>
    </p:spTree>
  </p:cSld>
  <p:clrMapOvr>
    <a:masterClrMapping/>
  </p:clrMapOvr>
  <p:transition spd="slow">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Customer Name</a:t>
            </a:r>
            <a:endParaRPr lang="en-US" dirty="0"/>
          </a:p>
        </p:txBody>
      </p:sp>
      <p:sp>
        <p:nvSpPr>
          <p:cNvPr id="3" name="Content Placeholder 2"/>
          <p:cNvSpPr>
            <a:spLocks noGrp="1"/>
          </p:cNvSpPr>
          <p:nvPr>
            <p:ph idx="1"/>
          </p:nvPr>
        </p:nvSpPr>
        <p:spPr/>
        <p:txBody>
          <a:bodyPr/>
          <a:lstStyle/>
          <a:p>
            <a:r>
              <a:rPr lang="en-US" dirty="0" smtClean="0"/>
              <a:t>From Order Entry Screen:</a:t>
            </a:r>
          </a:p>
          <a:p>
            <a:r>
              <a:rPr lang="en-US" dirty="0" smtClean="0"/>
              <a:t>Customer Name</a:t>
            </a:r>
          </a:p>
          <a:p>
            <a:r>
              <a:rPr lang="en-US" dirty="0" smtClean="0"/>
              <a:t>Enter the name and any necessary information</a:t>
            </a:r>
          </a:p>
          <a:p>
            <a:r>
              <a:rPr lang="en-US" dirty="0" smtClean="0"/>
              <a:t>Finish</a:t>
            </a:r>
          </a:p>
        </p:txBody>
      </p:sp>
    </p:spTree>
  </p:cSld>
  <p:clrMapOvr>
    <a:masterClrMapping/>
  </p:clrMapOvr>
  <p:transition spd="slow">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1219200"/>
          </a:xfrm>
        </p:spPr>
        <p:txBody>
          <a:bodyPr>
            <a:normAutofit/>
          </a:bodyPr>
          <a:lstStyle/>
          <a:p>
            <a:r>
              <a:rPr lang="en-US" sz="3600" dirty="0" smtClean="0"/>
              <a:t>Changing the Number of Guest on the Check</a:t>
            </a:r>
            <a:endParaRPr lang="en-US" sz="3600" dirty="0"/>
          </a:p>
        </p:txBody>
      </p:sp>
      <p:sp>
        <p:nvSpPr>
          <p:cNvPr id="3" name="Content Placeholder 2"/>
          <p:cNvSpPr>
            <a:spLocks noGrp="1"/>
          </p:cNvSpPr>
          <p:nvPr>
            <p:ph idx="1"/>
          </p:nvPr>
        </p:nvSpPr>
        <p:spPr>
          <a:xfrm>
            <a:off x="457200" y="2590800"/>
            <a:ext cx="8229600" cy="3733800"/>
          </a:xfrm>
        </p:spPr>
        <p:txBody>
          <a:bodyPr/>
          <a:lstStyle/>
          <a:p>
            <a:r>
              <a:rPr lang="en-US" dirty="0" smtClean="0"/>
              <a:t>From Order Entry screen:</a:t>
            </a:r>
          </a:p>
          <a:p>
            <a:r>
              <a:rPr lang="en-US" dirty="0" smtClean="0"/>
              <a:t>Guest</a:t>
            </a:r>
          </a:p>
          <a:p>
            <a:r>
              <a:rPr lang="en-US" dirty="0" smtClean="0"/>
              <a:t>Enter number of guest</a:t>
            </a:r>
          </a:p>
          <a:p>
            <a:r>
              <a:rPr lang="en-US" dirty="0" smtClean="0"/>
              <a:t>Enter</a:t>
            </a:r>
          </a:p>
          <a:p>
            <a:r>
              <a:rPr lang="en-US" dirty="0" smtClean="0"/>
              <a:t>Done</a:t>
            </a:r>
          </a:p>
          <a:p>
            <a:pPr>
              <a:buNone/>
            </a:pPr>
            <a:endParaRPr lang="en-US" dirty="0"/>
          </a:p>
        </p:txBody>
      </p:sp>
    </p:spTree>
  </p:cSld>
  <p:clrMapOvr>
    <a:masterClrMapping/>
  </p:clrMapOvr>
  <p:transition spd="slow">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Table Number</a:t>
            </a:r>
            <a:endParaRPr lang="en-US" dirty="0"/>
          </a:p>
        </p:txBody>
      </p:sp>
      <p:sp>
        <p:nvSpPr>
          <p:cNvPr id="3" name="Content Placeholder 2"/>
          <p:cNvSpPr>
            <a:spLocks noGrp="1"/>
          </p:cNvSpPr>
          <p:nvPr>
            <p:ph idx="1"/>
          </p:nvPr>
        </p:nvSpPr>
        <p:spPr/>
        <p:txBody>
          <a:bodyPr/>
          <a:lstStyle/>
          <a:p>
            <a:r>
              <a:rPr lang="en-US" dirty="0" smtClean="0"/>
              <a:t>From Order Entry screen</a:t>
            </a:r>
          </a:p>
          <a:p>
            <a:r>
              <a:rPr lang="en-US" dirty="0" smtClean="0"/>
              <a:t>Table</a:t>
            </a:r>
          </a:p>
          <a:p>
            <a:r>
              <a:rPr lang="en-US" dirty="0" smtClean="0"/>
              <a:t>Select the table you wish to move the check to</a:t>
            </a:r>
          </a:p>
          <a:p>
            <a:r>
              <a:rPr lang="en-US" dirty="0" smtClean="0"/>
              <a:t>Done</a:t>
            </a:r>
          </a:p>
          <a:p>
            <a:pPr>
              <a:buNone/>
            </a:pPr>
            <a:endParaRPr lang="en-US" dirty="0"/>
          </a:p>
        </p:txBody>
      </p:sp>
    </p:spTree>
  </p:cSld>
  <p:clrMapOvr>
    <a:masterClrMapping/>
  </p:clrMapOvr>
  <p:transition spd="slow">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19200"/>
          </a:xfrm>
        </p:spPr>
        <p:txBody>
          <a:bodyPr>
            <a:normAutofit/>
          </a:bodyPr>
          <a:lstStyle/>
          <a:p>
            <a:r>
              <a:rPr lang="en-US" sz="3600" dirty="0" smtClean="0"/>
              <a:t>Recall Another Check on the Same Table</a:t>
            </a:r>
            <a:endParaRPr lang="en-US" sz="3600" dirty="0"/>
          </a:p>
        </p:txBody>
      </p:sp>
      <p:sp>
        <p:nvSpPr>
          <p:cNvPr id="3" name="Content Placeholder 2"/>
          <p:cNvSpPr>
            <a:spLocks noGrp="1"/>
          </p:cNvSpPr>
          <p:nvPr>
            <p:ph idx="1"/>
          </p:nvPr>
        </p:nvSpPr>
        <p:spPr>
          <a:xfrm>
            <a:off x="457200" y="2133600"/>
            <a:ext cx="8229600" cy="4191000"/>
          </a:xfrm>
        </p:spPr>
        <p:txBody>
          <a:bodyPr>
            <a:normAutofit/>
          </a:bodyPr>
          <a:lstStyle/>
          <a:p>
            <a:r>
              <a:rPr lang="en-US" dirty="0" smtClean="0"/>
              <a:t>From Order Entry screen:</a:t>
            </a:r>
          </a:p>
          <a:p>
            <a:r>
              <a:rPr lang="en-US" dirty="0" smtClean="0"/>
              <a:t>Checks</a:t>
            </a:r>
          </a:p>
          <a:p>
            <a:pPr lvl="1"/>
            <a:r>
              <a:rPr lang="en-US" dirty="0" smtClean="0"/>
              <a:t>You can also create a new check for this table as well as print 1 or all of the checks</a:t>
            </a:r>
          </a:p>
          <a:p>
            <a:r>
              <a:rPr lang="en-US" dirty="0" smtClean="0"/>
              <a:t>Highlight the check you want to change</a:t>
            </a:r>
          </a:p>
          <a:p>
            <a:r>
              <a:rPr lang="en-US" dirty="0" smtClean="0"/>
              <a:t>Edit</a:t>
            </a:r>
          </a:p>
          <a:p>
            <a:r>
              <a:rPr lang="en-US" dirty="0" smtClean="0"/>
              <a:t>You have the option of looking at the checks</a:t>
            </a:r>
          </a:p>
          <a:p>
            <a:r>
              <a:rPr lang="en-US" dirty="0" smtClean="0"/>
              <a:t>Done</a:t>
            </a:r>
            <a:endParaRPr lang="en-US" dirty="0"/>
          </a:p>
        </p:txBody>
      </p:sp>
    </p:spTree>
  </p:cSld>
  <p:clrMapOvr>
    <a:masterClrMapping/>
  </p:clrMapOvr>
  <p:transition spd="slow">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0"/>
            <a:ext cx="8229600" cy="1828800"/>
          </a:xfrm>
        </p:spPr>
        <p:txBody>
          <a:bodyPr/>
          <a:lstStyle/>
          <a:p>
            <a:pPr algn="ctr"/>
            <a:r>
              <a:rPr lang="en-US" b="1" dirty="0" smtClean="0"/>
              <a:t>Managers &amp; Owners</a:t>
            </a:r>
            <a:endParaRPr lang="en-US" b="1" dirty="0"/>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Discounts</a:t>
            </a:r>
            <a:endParaRPr lang="en-US" dirty="0"/>
          </a:p>
        </p:txBody>
      </p:sp>
      <p:sp>
        <p:nvSpPr>
          <p:cNvPr id="3" name="Content Placeholder 2"/>
          <p:cNvSpPr>
            <a:spLocks noGrp="1"/>
          </p:cNvSpPr>
          <p:nvPr>
            <p:ph idx="1"/>
          </p:nvPr>
        </p:nvSpPr>
        <p:spPr>
          <a:xfrm>
            <a:off x="457200" y="1752600"/>
            <a:ext cx="8229600" cy="4906963"/>
          </a:xfrm>
        </p:spPr>
        <p:txBody>
          <a:bodyPr>
            <a:normAutofit lnSpcReduction="10000"/>
          </a:bodyPr>
          <a:lstStyle/>
          <a:p>
            <a:r>
              <a:rPr lang="en-US" dirty="0" smtClean="0"/>
              <a:t>Go to: </a:t>
            </a:r>
            <a:r>
              <a:rPr lang="en-US" b="1" i="1" dirty="0" smtClean="0"/>
              <a:t>back office, setup, general settings, discounts</a:t>
            </a:r>
          </a:p>
          <a:p>
            <a:r>
              <a:rPr lang="en-US" b="1" i="1" dirty="0" smtClean="0"/>
              <a:t>Discount ID </a:t>
            </a:r>
            <a:r>
              <a:rPr lang="en-US" dirty="0" smtClean="0"/>
              <a:t>(this is the ID the software assigns to the account)</a:t>
            </a:r>
          </a:p>
          <a:p>
            <a:r>
              <a:rPr lang="en-US" dirty="0" smtClean="0"/>
              <a:t>This screen will allow you to:</a:t>
            </a:r>
          </a:p>
          <a:p>
            <a:pPr lvl="1"/>
            <a:r>
              <a:rPr lang="en-US" dirty="0" smtClean="0"/>
              <a:t>Name the discount</a:t>
            </a:r>
          </a:p>
          <a:p>
            <a:pPr lvl="1"/>
            <a:r>
              <a:rPr lang="en-US" dirty="0" smtClean="0"/>
              <a:t>Assign the amount of the discount</a:t>
            </a:r>
          </a:p>
          <a:p>
            <a:pPr lvl="1"/>
            <a:r>
              <a:rPr lang="en-US" dirty="0" smtClean="0"/>
              <a:t>Basis on which the discount will be used</a:t>
            </a:r>
          </a:p>
          <a:p>
            <a:pPr lvl="1"/>
            <a:r>
              <a:rPr lang="en-US" dirty="0" smtClean="0"/>
              <a:t>Expiration date</a:t>
            </a:r>
          </a:p>
          <a:p>
            <a:pPr lvl="1"/>
            <a:r>
              <a:rPr lang="en-US" dirty="0" smtClean="0"/>
              <a:t>Minimum ticket amount for discount to be applied</a:t>
            </a:r>
          </a:p>
          <a:p>
            <a:pPr lvl="1"/>
            <a:r>
              <a:rPr lang="en-US" dirty="0" smtClean="0"/>
              <a:t>Discount group definition</a:t>
            </a:r>
          </a:p>
          <a:p>
            <a:pPr lvl="1"/>
            <a:r>
              <a:rPr lang="en-US" dirty="0" smtClean="0"/>
              <a:t>Hide discount when you are not applying it anymore</a:t>
            </a:r>
          </a:p>
        </p:txBody>
      </p:sp>
    </p:spTree>
  </p:cSld>
  <p:clrMapOvr>
    <a:masterClrMapping/>
  </p:clrMapOvr>
  <p:transition spd="slow">
    <p:wedg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27906"/>
          </a:xfrm>
        </p:spPr>
        <p:txBody>
          <a:bodyPr>
            <a:normAutofit/>
          </a:bodyPr>
          <a:lstStyle/>
          <a:p>
            <a:r>
              <a:rPr lang="en-US" sz="4000" dirty="0" smtClean="0"/>
              <a:t>Modifier Builder Template Setup</a:t>
            </a:r>
            <a:endParaRPr lang="en-US" sz="4000" dirty="0"/>
          </a:p>
        </p:txBody>
      </p:sp>
      <p:sp>
        <p:nvSpPr>
          <p:cNvPr id="3" name="Content Placeholder 2"/>
          <p:cNvSpPr>
            <a:spLocks noGrp="1"/>
          </p:cNvSpPr>
          <p:nvPr>
            <p:ph idx="1"/>
          </p:nvPr>
        </p:nvSpPr>
        <p:spPr>
          <a:xfrm>
            <a:off x="457200" y="1600200"/>
            <a:ext cx="8229600" cy="4525963"/>
          </a:xfrm>
        </p:spPr>
        <p:txBody>
          <a:bodyPr>
            <a:normAutofit lnSpcReduction="10000"/>
          </a:bodyPr>
          <a:lstStyle/>
          <a:p>
            <a:r>
              <a:rPr lang="en-US" dirty="0" smtClean="0"/>
              <a:t>Go to: </a:t>
            </a:r>
            <a:r>
              <a:rPr lang="en-US" b="1" i="1" dirty="0" smtClean="0"/>
              <a:t>back office, setup, menu setup, modifier builder template setup</a:t>
            </a:r>
          </a:p>
          <a:p>
            <a:r>
              <a:rPr lang="en-US" dirty="0" smtClean="0"/>
              <a:t>Use this screen to create templates of modifiers to  assign to menu items</a:t>
            </a:r>
          </a:p>
          <a:p>
            <a:r>
              <a:rPr lang="en-US" dirty="0" smtClean="0"/>
              <a:t>No limit to the number of modifiers templates that can be created with each custom category</a:t>
            </a:r>
          </a:p>
          <a:p>
            <a:r>
              <a:rPr lang="en-US" dirty="0" smtClean="0"/>
              <a:t>Go to: </a:t>
            </a:r>
            <a:r>
              <a:rPr lang="en-US" b="1" i="1" dirty="0" smtClean="0"/>
              <a:t>back office, setup, modifier builder template setup, template name</a:t>
            </a:r>
          </a:p>
          <a:p>
            <a:r>
              <a:rPr lang="en-US" dirty="0" smtClean="0"/>
              <a:t>Edit the number of modifiers i.e. </a:t>
            </a:r>
            <a:r>
              <a:rPr lang="en-US" b="1" i="1" dirty="0" smtClean="0"/>
              <a:t>sides</a:t>
            </a:r>
            <a:r>
              <a:rPr lang="en-US" dirty="0" smtClean="0"/>
              <a:t> that are allowed to be made before the user is not allowed to select any more modifiers</a:t>
            </a:r>
            <a:endParaRPr lang="en-US" dirty="0"/>
          </a:p>
        </p:txBody>
      </p:sp>
    </p:spTree>
  </p:cSld>
  <p:clrMapOvr>
    <a:masterClrMapping/>
  </p:clrMapOvr>
  <p:transition spd="slow">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Modifier Builder Editor</a:t>
            </a:r>
            <a:endParaRPr lang="en-US" dirty="0"/>
          </a:p>
        </p:txBody>
      </p:sp>
      <p:sp>
        <p:nvSpPr>
          <p:cNvPr id="3" name="Content Placeholder 2"/>
          <p:cNvSpPr>
            <a:spLocks noGrp="1"/>
          </p:cNvSpPr>
          <p:nvPr>
            <p:ph idx="1"/>
          </p:nvPr>
        </p:nvSpPr>
        <p:spPr/>
        <p:txBody>
          <a:bodyPr>
            <a:normAutofit/>
          </a:bodyPr>
          <a:lstStyle/>
          <a:p>
            <a:r>
              <a:rPr lang="en-US" dirty="0" smtClean="0"/>
              <a:t>This screen allows you to edit the modifier you selected on the template while editing the template</a:t>
            </a:r>
          </a:p>
          <a:p>
            <a:r>
              <a:rPr lang="en-US" dirty="0" smtClean="0"/>
              <a:t>Go to: </a:t>
            </a:r>
            <a:r>
              <a:rPr lang="en-US" b="1" i="1" dirty="0" smtClean="0"/>
              <a:t>back office, setup, menu setup, modifier builder template setup, template, modifier</a:t>
            </a:r>
          </a:p>
          <a:p>
            <a:r>
              <a:rPr lang="en-US" dirty="0" smtClean="0"/>
              <a:t>You can also edit and arrange your menu groups</a:t>
            </a:r>
          </a:p>
          <a:p>
            <a:r>
              <a:rPr lang="en-US" dirty="0" smtClean="0"/>
              <a:t>Go to: </a:t>
            </a:r>
            <a:r>
              <a:rPr lang="en-US" b="1" i="1" dirty="0" smtClean="0"/>
              <a:t>back office, setup, menu setup, menu groups</a:t>
            </a:r>
            <a:r>
              <a:rPr lang="en-US" dirty="0" smtClean="0"/>
              <a:t>, (select any menu group)</a:t>
            </a:r>
            <a:endParaRPr lang="en-US" dirty="0"/>
          </a:p>
        </p:txBody>
      </p:sp>
    </p:spTree>
  </p:cSld>
  <p:clrMapOvr>
    <a:masterClrMapping/>
  </p:clrMapOvr>
  <p:transition spd="slow">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Modifiers</a:t>
            </a:r>
            <a:endParaRPr lang="en-US" dirty="0"/>
          </a:p>
        </p:txBody>
      </p:sp>
      <p:sp>
        <p:nvSpPr>
          <p:cNvPr id="3" name="Content Placeholder 2"/>
          <p:cNvSpPr>
            <a:spLocks noGrp="1"/>
          </p:cNvSpPr>
          <p:nvPr>
            <p:ph idx="1"/>
          </p:nvPr>
        </p:nvSpPr>
        <p:spPr/>
        <p:txBody>
          <a:bodyPr>
            <a:normAutofit/>
          </a:bodyPr>
          <a:lstStyle/>
          <a:p>
            <a:r>
              <a:rPr lang="en-US" dirty="0" smtClean="0"/>
              <a:t>From Modifiers screen:</a:t>
            </a:r>
          </a:p>
          <a:p>
            <a:r>
              <a:rPr lang="en-US" dirty="0" smtClean="0"/>
              <a:t>Manual Entry</a:t>
            </a:r>
          </a:p>
          <a:p>
            <a:r>
              <a:rPr lang="en-US" dirty="0" smtClean="0"/>
              <a:t>Highlight the menu item you want to make a modifier for</a:t>
            </a:r>
          </a:p>
          <a:p>
            <a:r>
              <a:rPr lang="en-US" dirty="0" smtClean="0"/>
              <a:t>Type the name of the modifier in the modifier name field</a:t>
            </a:r>
          </a:p>
          <a:p>
            <a:r>
              <a:rPr lang="en-US" dirty="0" smtClean="0"/>
              <a:t>Fill in additional cost of the modifier</a:t>
            </a:r>
          </a:p>
          <a:p>
            <a:r>
              <a:rPr lang="en-US" dirty="0" smtClean="0"/>
              <a:t>Click add</a:t>
            </a:r>
          </a:p>
          <a:p>
            <a:r>
              <a:rPr lang="en-US" dirty="0" smtClean="0"/>
              <a:t>finish</a:t>
            </a:r>
            <a:endParaRPr lang="en-US" dirty="0"/>
          </a:p>
        </p:txBody>
      </p:sp>
    </p:spTree>
  </p:cSld>
  <p:clrMapOvr>
    <a:masterClrMapping/>
  </p:clrMapOvr>
  <p:transition spd="slow">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85800"/>
          </a:xfrm>
        </p:spPr>
        <p:txBody>
          <a:bodyPr>
            <a:normAutofit fontScale="90000"/>
          </a:bodyPr>
          <a:lstStyle/>
          <a:p>
            <a:r>
              <a:rPr lang="en-US" dirty="0" smtClean="0"/>
              <a:t>Forced Modifiers</a:t>
            </a:r>
            <a:endParaRPr lang="en-US" dirty="0"/>
          </a:p>
        </p:txBody>
      </p:sp>
      <p:sp>
        <p:nvSpPr>
          <p:cNvPr id="3" name="Content Placeholder 2"/>
          <p:cNvSpPr>
            <a:spLocks noGrp="1"/>
          </p:cNvSpPr>
          <p:nvPr>
            <p:ph idx="1"/>
          </p:nvPr>
        </p:nvSpPr>
        <p:spPr>
          <a:xfrm>
            <a:off x="228600" y="1676400"/>
            <a:ext cx="8610600" cy="4724400"/>
          </a:xfrm>
        </p:spPr>
        <p:txBody>
          <a:bodyPr>
            <a:normAutofit fontScale="85000" lnSpcReduction="20000"/>
          </a:bodyPr>
          <a:lstStyle/>
          <a:p>
            <a:r>
              <a:rPr lang="en-US" dirty="0" smtClean="0"/>
              <a:t>In order to use the Forced Modifier system, they need to be setup in the Back Office:</a:t>
            </a:r>
          </a:p>
          <a:p>
            <a:r>
              <a:rPr lang="en-US" dirty="0" smtClean="0"/>
              <a:t>Setup</a:t>
            </a:r>
          </a:p>
          <a:p>
            <a:r>
              <a:rPr lang="en-US" dirty="0" smtClean="0"/>
              <a:t>Menu Setup</a:t>
            </a:r>
          </a:p>
          <a:p>
            <a:r>
              <a:rPr lang="en-US" dirty="0" smtClean="0"/>
              <a:t>Forced Modifiers</a:t>
            </a:r>
          </a:p>
          <a:p>
            <a:r>
              <a:rPr lang="en-US" dirty="0" smtClean="0"/>
              <a:t>After modifiers are setup return to the Order Entry screen</a:t>
            </a:r>
          </a:p>
          <a:p>
            <a:pPr lvl="1"/>
            <a:r>
              <a:rPr lang="en-US" dirty="0" smtClean="0"/>
              <a:t>Select menu item</a:t>
            </a:r>
          </a:p>
          <a:p>
            <a:pPr lvl="1"/>
            <a:r>
              <a:rPr lang="en-US" dirty="0" smtClean="0"/>
              <a:t>Select modifier from 1</a:t>
            </a:r>
            <a:r>
              <a:rPr lang="en-US" baseline="30000" dirty="0" smtClean="0"/>
              <a:t>st</a:t>
            </a:r>
            <a:r>
              <a:rPr lang="en-US" dirty="0" smtClean="0"/>
              <a:t> level popup</a:t>
            </a:r>
          </a:p>
          <a:p>
            <a:pPr lvl="1"/>
            <a:r>
              <a:rPr lang="en-US" dirty="0" smtClean="0"/>
              <a:t>This will continue until there are no more levels or when the 7</a:t>
            </a:r>
            <a:r>
              <a:rPr lang="en-US" baseline="30000" dirty="0" smtClean="0"/>
              <a:t>th</a:t>
            </a:r>
            <a:r>
              <a:rPr lang="en-US" dirty="0" smtClean="0"/>
              <a:t> level has been reached</a:t>
            </a:r>
          </a:p>
          <a:p>
            <a:pPr lvl="1"/>
            <a:r>
              <a:rPr lang="en-US" dirty="0" smtClean="0"/>
              <a:t>You may also disable the finish button from the back office:</a:t>
            </a:r>
          </a:p>
          <a:p>
            <a:pPr lvl="2"/>
            <a:r>
              <a:rPr lang="en-US" dirty="0" smtClean="0"/>
              <a:t>Store settings</a:t>
            </a:r>
          </a:p>
          <a:p>
            <a:pPr lvl="2"/>
            <a:r>
              <a:rPr lang="en-US" dirty="0" smtClean="0"/>
              <a:t>Products</a:t>
            </a:r>
          </a:p>
          <a:p>
            <a:pPr lvl="2"/>
            <a:r>
              <a:rPr lang="en-US" dirty="0" smtClean="0"/>
              <a:t>Modifiers</a:t>
            </a:r>
          </a:p>
          <a:p>
            <a:pPr lvl="2"/>
            <a:r>
              <a:rPr lang="en-US" dirty="0" smtClean="0"/>
              <a:t>Disable Finish</a:t>
            </a:r>
          </a:p>
        </p:txBody>
      </p:sp>
    </p:spTree>
  </p:cSld>
  <p:clrMapOvr>
    <a:masterClrMapping/>
  </p:clrMapOvr>
  <p:transition spd="slow">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Modifier Builder Template</a:t>
            </a:r>
            <a:endParaRPr lang="en-US" sz="4000" dirty="0"/>
          </a:p>
        </p:txBody>
      </p:sp>
      <p:sp>
        <p:nvSpPr>
          <p:cNvPr id="3" name="Content Placeholder 2"/>
          <p:cNvSpPr>
            <a:spLocks noGrp="1"/>
          </p:cNvSpPr>
          <p:nvPr>
            <p:ph idx="1"/>
          </p:nvPr>
        </p:nvSpPr>
        <p:spPr/>
        <p:txBody>
          <a:bodyPr/>
          <a:lstStyle/>
          <a:p>
            <a:r>
              <a:rPr lang="en-US" dirty="0" smtClean="0"/>
              <a:t>Provides maximum flexibility</a:t>
            </a:r>
          </a:p>
          <a:p>
            <a:r>
              <a:rPr lang="en-US" dirty="0" smtClean="0"/>
              <a:t>Template can be assigned to more than 1 menu item</a:t>
            </a:r>
          </a:p>
          <a:p>
            <a:r>
              <a:rPr lang="en-US" dirty="0" smtClean="0"/>
              <a:t>From Back Office:</a:t>
            </a:r>
          </a:p>
          <a:p>
            <a:r>
              <a:rPr lang="en-US" dirty="0" smtClean="0"/>
              <a:t>Setup</a:t>
            </a:r>
          </a:p>
          <a:p>
            <a:r>
              <a:rPr lang="en-US" dirty="0" smtClean="0"/>
              <a:t>Menu setup</a:t>
            </a:r>
          </a:p>
          <a:p>
            <a:r>
              <a:rPr lang="en-US" dirty="0" smtClean="0"/>
              <a:t>Modifier Builder Templates</a:t>
            </a:r>
          </a:p>
          <a:p>
            <a:endParaRPr lang="en-US" dirty="0"/>
          </a:p>
        </p:txBody>
      </p:sp>
    </p:spTree>
  </p:cSld>
  <p:clrMapOvr>
    <a:masterClrMapping/>
  </p:clrMapOvr>
  <p:transition spd="slow">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295400"/>
          </a:xfrm>
        </p:spPr>
        <p:txBody>
          <a:bodyPr>
            <a:normAutofit fontScale="90000"/>
          </a:bodyPr>
          <a:lstStyle/>
          <a:p>
            <a:r>
              <a:rPr lang="en-US" dirty="0" smtClean="0"/>
              <a:t>Modifier Builder Template Continued</a:t>
            </a:r>
            <a:endParaRPr lang="en-US" dirty="0"/>
          </a:p>
        </p:txBody>
      </p:sp>
      <p:sp>
        <p:nvSpPr>
          <p:cNvPr id="3" name="Content Placeholder 2"/>
          <p:cNvSpPr>
            <a:spLocks noGrp="1"/>
          </p:cNvSpPr>
          <p:nvPr>
            <p:ph idx="1"/>
          </p:nvPr>
        </p:nvSpPr>
        <p:spPr>
          <a:xfrm>
            <a:off x="457200" y="2514600"/>
            <a:ext cx="8229600" cy="3810000"/>
          </a:xfrm>
        </p:spPr>
        <p:txBody>
          <a:bodyPr>
            <a:normAutofit/>
          </a:bodyPr>
          <a:lstStyle/>
          <a:p>
            <a:r>
              <a:rPr lang="en-US" dirty="0" smtClean="0"/>
              <a:t>Click menu item that has a modifier builder template assigned to it</a:t>
            </a:r>
          </a:p>
          <a:p>
            <a:r>
              <a:rPr lang="en-US" dirty="0" smtClean="0"/>
              <a:t>Click the group you want to work with for this menu item</a:t>
            </a:r>
          </a:p>
          <a:p>
            <a:r>
              <a:rPr lang="en-US" dirty="0" smtClean="0"/>
              <a:t>Select the modifier type you want to work with (tan/light orange buttons above modifiers)</a:t>
            </a:r>
          </a:p>
          <a:p>
            <a:r>
              <a:rPr lang="en-US" dirty="0" smtClean="0"/>
              <a:t>Select the modifier you want to add to this menu item</a:t>
            </a:r>
          </a:p>
          <a:p>
            <a:endParaRPr lang="en-US" dirty="0"/>
          </a:p>
        </p:txBody>
      </p:sp>
    </p:spTree>
  </p:cSld>
  <p:clrMapOvr>
    <a:masterClrMapping/>
  </p:clrMapOvr>
  <p:transition spd="slow">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 Recipe Editor</a:t>
            </a:r>
            <a:endParaRPr lang="en-US" dirty="0"/>
          </a:p>
        </p:txBody>
      </p:sp>
      <p:sp>
        <p:nvSpPr>
          <p:cNvPr id="3" name="Content Placeholder 2"/>
          <p:cNvSpPr>
            <a:spLocks noGrp="1"/>
          </p:cNvSpPr>
          <p:nvPr>
            <p:ph idx="1"/>
          </p:nvPr>
        </p:nvSpPr>
        <p:spPr/>
        <p:txBody>
          <a:bodyPr/>
          <a:lstStyle/>
          <a:p>
            <a:r>
              <a:rPr lang="en-US" dirty="0" smtClean="0"/>
              <a:t>This allows you to configure your menu item recipe so that your estimated inventory usage can be reviewed according to sales activities</a:t>
            </a:r>
          </a:p>
          <a:p>
            <a:r>
              <a:rPr lang="en-US" dirty="0" smtClean="0"/>
              <a:t>Go to: </a:t>
            </a:r>
            <a:r>
              <a:rPr lang="en-US" b="1" i="1" dirty="0" smtClean="0"/>
              <a:t>back office, setup, inventory setup, menu recipe editor</a:t>
            </a:r>
          </a:p>
          <a:p>
            <a:endParaRPr lang="en-US" dirty="0"/>
          </a:p>
        </p:txBody>
      </p:sp>
    </p:spTree>
  </p:cSld>
  <p:clrMapOvr>
    <a:masterClrMapping/>
  </p:clrMapOvr>
  <p:transition spd="slow">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Manager Cash Out</a:t>
            </a:r>
            <a:endParaRPr lang="en-US" dirty="0"/>
          </a:p>
        </p:txBody>
      </p:sp>
      <p:sp>
        <p:nvSpPr>
          <p:cNvPr id="3" name="Content Placeholder 2"/>
          <p:cNvSpPr>
            <a:spLocks noGrp="1"/>
          </p:cNvSpPr>
          <p:nvPr>
            <p:ph idx="1"/>
          </p:nvPr>
        </p:nvSpPr>
        <p:spPr/>
        <p:txBody>
          <a:bodyPr>
            <a:normAutofit lnSpcReduction="10000"/>
          </a:bodyPr>
          <a:lstStyle/>
          <a:p>
            <a:r>
              <a:rPr lang="en-US" dirty="0" smtClean="0"/>
              <a:t>Payout</a:t>
            </a:r>
          </a:p>
          <a:p>
            <a:r>
              <a:rPr lang="en-US" dirty="0" smtClean="0"/>
              <a:t>Access code</a:t>
            </a:r>
          </a:p>
          <a:p>
            <a:r>
              <a:rPr lang="en-US" dirty="0" smtClean="0"/>
              <a:t>Manager cash out</a:t>
            </a:r>
          </a:p>
          <a:p>
            <a:r>
              <a:rPr lang="en-US" dirty="0" smtClean="0"/>
              <a:t>Enter the amount removed</a:t>
            </a:r>
          </a:p>
          <a:p>
            <a:r>
              <a:rPr lang="en-US" dirty="0" smtClean="0"/>
              <a:t>This will print out 2 receipts &amp; will have space for the manager’s signature</a:t>
            </a:r>
          </a:p>
          <a:p>
            <a:r>
              <a:rPr lang="en-US" dirty="0" smtClean="0"/>
              <a:t>Place 1 receipt with money removed and 1 with the cash drawer</a:t>
            </a:r>
          </a:p>
          <a:p>
            <a:r>
              <a:rPr lang="en-US" dirty="0" smtClean="0"/>
              <a:t>Be sure to include the cash out receipt as part of the drawer amount at the end of the night</a:t>
            </a:r>
          </a:p>
          <a:p>
            <a:endParaRPr lang="en-US" dirty="0"/>
          </a:p>
        </p:txBody>
      </p:sp>
    </p:spTree>
  </p:cSld>
  <p:clrMapOvr>
    <a:masterClrMapping/>
  </p:clrMapOvr>
  <p:transition spd="slow">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75506"/>
          </a:xfrm>
        </p:spPr>
        <p:txBody>
          <a:bodyPr>
            <a:normAutofit/>
          </a:bodyPr>
          <a:lstStyle/>
          <a:p>
            <a:r>
              <a:rPr lang="en-US" dirty="0" smtClean="0"/>
              <a:t>Editing Time Cards</a:t>
            </a:r>
            <a:endParaRPr lang="en-US" dirty="0"/>
          </a:p>
        </p:txBody>
      </p:sp>
      <p:sp>
        <p:nvSpPr>
          <p:cNvPr id="3" name="Content Placeholder 2"/>
          <p:cNvSpPr>
            <a:spLocks noGrp="1"/>
          </p:cNvSpPr>
          <p:nvPr>
            <p:ph idx="1"/>
          </p:nvPr>
        </p:nvSpPr>
        <p:spPr>
          <a:xfrm>
            <a:off x="457200" y="2438400"/>
            <a:ext cx="8229600" cy="3886200"/>
          </a:xfrm>
        </p:spPr>
        <p:txBody>
          <a:bodyPr/>
          <a:lstStyle/>
          <a:p>
            <a:r>
              <a:rPr lang="en-US" dirty="0" smtClean="0"/>
              <a:t>When employees make mistakes on their time cards, the time card may need to be adjusted to reflect the correct time. This is done by editing the time card in the Edit Unpaid Time Cards screen</a:t>
            </a:r>
          </a:p>
          <a:p>
            <a:r>
              <a:rPr lang="en-US" dirty="0" smtClean="0"/>
              <a:t>These steps assume an employee has clocked in and out at least once </a:t>
            </a:r>
          </a:p>
          <a:p>
            <a:pPr lvl="1"/>
            <a:endParaRPr lang="en-US" dirty="0"/>
          </a:p>
        </p:txBody>
      </p:sp>
    </p:spTree>
  </p:cSld>
  <p:clrMapOvr>
    <a:masterClrMapping/>
  </p:clrMapOvr>
  <p:transition spd="slow">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effectLst/>
              </a:rPr>
              <a:t>Editing Time Cards</a:t>
            </a:r>
            <a:endParaRPr lang="en-US" dirty="0">
              <a:effectLst/>
            </a:endParaRPr>
          </a:p>
        </p:txBody>
      </p:sp>
      <p:sp>
        <p:nvSpPr>
          <p:cNvPr id="3" name="Content Placeholder 2"/>
          <p:cNvSpPr>
            <a:spLocks noGrp="1"/>
          </p:cNvSpPr>
          <p:nvPr>
            <p:ph idx="1"/>
          </p:nvPr>
        </p:nvSpPr>
        <p:spPr>
          <a:xfrm>
            <a:off x="457200" y="1524000"/>
            <a:ext cx="8229600" cy="5181600"/>
          </a:xfrm>
        </p:spPr>
        <p:txBody>
          <a:bodyPr>
            <a:normAutofit fontScale="47500" lnSpcReduction="20000"/>
          </a:bodyPr>
          <a:lstStyle/>
          <a:p>
            <a:endParaRPr lang="en-US" dirty="0" smtClean="0"/>
          </a:p>
          <a:p>
            <a:r>
              <a:rPr lang="en-US" sz="3400" dirty="0" smtClean="0"/>
              <a:t>Click on “</a:t>
            </a:r>
            <a:r>
              <a:rPr lang="en-US" sz="3400" b="1" i="1" dirty="0" smtClean="0"/>
              <a:t>Time Cards</a:t>
            </a:r>
            <a:r>
              <a:rPr lang="en-US" sz="3400" dirty="0" smtClean="0"/>
              <a:t>” in the Main POS screen. This will bring up the Employee Time Card screen with your name at the top. If you are a manager, you will have the rights to click on “</a:t>
            </a:r>
            <a:r>
              <a:rPr lang="en-US" sz="3400" b="1" i="1" dirty="0" smtClean="0"/>
              <a:t>Edit Time Cards</a:t>
            </a:r>
            <a:r>
              <a:rPr lang="en-US" sz="3400" dirty="0" smtClean="0"/>
              <a:t>”. </a:t>
            </a:r>
          </a:p>
          <a:p>
            <a:endParaRPr lang="en-US" sz="3400" dirty="0" smtClean="0"/>
          </a:p>
          <a:p>
            <a:r>
              <a:rPr lang="en-US" sz="3400" dirty="0" smtClean="0"/>
              <a:t>Click “</a:t>
            </a:r>
            <a:r>
              <a:rPr lang="en-US" sz="3400" b="1" i="1" dirty="0" smtClean="0"/>
              <a:t>Edit Time Cards</a:t>
            </a:r>
            <a:r>
              <a:rPr lang="en-US" sz="3400" dirty="0" smtClean="0"/>
              <a:t>”. This will bring up the “</a:t>
            </a:r>
            <a:r>
              <a:rPr lang="en-US" sz="3400" b="1" i="1" dirty="0" smtClean="0"/>
              <a:t>Edit Unpaid Time Cards</a:t>
            </a:r>
            <a:r>
              <a:rPr lang="en-US" sz="3400" dirty="0" smtClean="0"/>
              <a:t>” screen. </a:t>
            </a:r>
          </a:p>
          <a:p>
            <a:endParaRPr lang="en-US" sz="3400" dirty="0" smtClean="0"/>
          </a:p>
          <a:p>
            <a:r>
              <a:rPr lang="en-US" sz="3400" dirty="0" smtClean="0"/>
              <a:t>Highlight the employee name that has a time card that needs to be changed. </a:t>
            </a:r>
          </a:p>
          <a:p>
            <a:pPr>
              <a:buNone/>
            </a:pPr>
            <a:endParaRPr lang="en-US" sz="3400" dirty="0" smtClean="0"/>
          </a:p>
          <a:p>
            <a:r>
              <a:rPr lang="en-US" sz="3400" dirty="0" smtClean="0"/>
              <a:t>Below the employee name list, highlight the date you wish to edit. This will bring up this time card so that is may be edited. </a:t>
            </a:r>
          </a:p>
          <a:p>
            <a:pPr>
              <a:buNone/>
            </a:pPr>
            <a:endParaRPr lang="en-US" sz="3400" dirty="0" smtClean="0"/>
          </a:p>
          <a:p>
            <a:r>
              <a:rPr lang="en-US" sz="3400" dirty="0" smtClean="0"/>
              <a:t>Click inside the “</a:t>
            </a:r>
            <a:r>
              <a:rPr lang="en-US" sz="3400" b="1" i="1" dirty="0" smtClean="0"/>
              <a:t>Clock In Time</a:t>
            </a:r>
            <a:r>
              <a:rPr lang="en-US" sz="3400" dirty="0" smtClean="0"/>
              <a:t>” field to turn it green when the field is green, the field is active and can be edited. </a:t>
            </a:r>
          </a:p>
          <a:p>
            <a:endParaRPr lang="en-US" sz="3400" dirty="0" smtClean="0"/>
          </a:p>
          <a:p>
            <a:r>
              <a:rPr lang="en-US" sz="3400" dirty="0" smtClean="0"/>
              <a:t>Use the Hour, Minutes, and Date buttons to change the time in the field. </a:t>
            </a:r>
          </a:p>
          <a:p>
            <a:endParaRPr lang="en-US" sz="3400" dirty="0" smtClean="0"/>
          </a:p>
          <a:p>
            <a:r>
              <a:rPr lang="en-US" sz="3400" dirty="0" smtClean="0"/>
              <a:t>Click and edit each field you need to change. </a:t>
            </a:r>
          </a:p>
          <a:p>
            <a:endParaRPr lang="en-US" sz="3400" dirty="0" smtClean="0"/>
          </a:p>
          <a:p>
            <a:r>
              <a:rPr lang="en-US" sz="3400" dirty="0" smtClean="0"/>
              <a:t>Click “</a:t>
            </a:r>
            <a:r>
              <a:rPr lang="en-US" sz="3400" b="1" i="1" dirty="0" smtClean="0"/>
              <a:t>Save</a:t>
            </a:r>
            <a:r>
              <a:rPr lang="en-US" sz="3400" dirty="0" smtClean="0"/>
              <a:t>”. This will prompt confirming the changes. </a:t>
            </a:r>
          </a:p>
          <a:p>
            <a:endParaRPr lang="en-US" sz="3400" dirty="0"/>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Discounts</a:t>
            </a:r>
            <a:endParaRPr lang="en-US" dirty="0"/>
          </a:p>
        </p:txBody>
      </p:sp>
      <p:sp>
        <p:nvSpPr>
          <p:cNvPr id="3" name="Content Placeholder 2"/>
          <p:cNvSpPr>
            <a:spLocks noGrp="1"/>
          </p:cNvSpPr>
          <p:nvPr>
            <p:ph idx="1"/>
          </p:nvPr>
        </p:nvSpPr>
        <p:spPr/>
        <p:txBody>
          <a:bodyPr>
            <a:normAutofit lnSpcReduction="10000"/>
          </a:bodyPr>
          <a:lstStyle/>
          <a:p>
            <a:r>
              <a:rPr lang="en-US" dirty="0" smtClean="0"/>
              <a:t>From the Order Entry screen</a:t>
            </a:r>
          </a:p>
          <a:p>
            <a:r>
              <a:rPr lang="en-US" b="1" i="1" dirty="0" smtClean="0"/>
              <a:t>Discounts</a:t>
            </a:r>
          </a:p>
          <a:p>
            <a:pPr lvl="1"/>
            <a:r>
              <a:rPr lang="en-US" b="1" i="1" dirty="0" smtClean="0"/>
              <a:t>Discount order</a:t>
            </a:r>
            <a:r>
              <a:rPr lang="en-US" dirty="0" smtClean="0"/>
              <a:t>: applies to any item that does not have a discount applied</a:t>
            </a:r>
          </a:p>
          <a:p>
            <a:pPr lvl="1"/>
            <a:r>
              <a:rPr lang="en-US" b="1" i="1" dirty="0" smtClean="0"/>
              <a:t>Discount item</a:t>
            </a:r>
            <a:r>
              <a:rPr lang="en-US" dirty="0" smtClean="0"/>
              <a:t>: applies to selected item</a:t>
            </a:r>
          </a:p>
          <a:p>
            <a:pPr lvl="1"/>
            <a:r>
              <a:rPr lang="en-US" b="1" i="1" dirty="0" smtClean="0"/>
              <a:t>Cash discount</a:t>
            </a:r>
            <a:r>
              <a:rPr lang="en-US" dirty="0" smtClean="0"/>
              <a:t>: specify the amount manually</a:t>
            </a:r>
          </a:p>
          <a:p>
            <a:pPr lvl="1"/>
            <a:r>
              <a:rPr lang="en-US" dirty="0" smtClean="0"/>
              <a:t>You are allowed to have a cash and order discount on the same check</a:t>
            </a:r>
          </a:p>
          <a:p>
            <a:r>
              <a:rPr lang="en-US" dirty="0" smtClean="0"/>
              <a:t>Click on the discount type you plan to use</a:t>
            </a:r>
          </a:p>
          <a:p>
            <a:r>
              <a:rPr lang="en-US" b="1" i="1" dirty="0" smtClean="0"/>
              <a:t>Done</a:t>
            </a:r>
            <a:endParaRPr lang="en-US" b="1" i="1" dirty="0"/>
          </a:p>
        </p:txBody>
      </p:sp>
    </p:spTree>
  </p:cSld>
  <p:clrMapOvr>
    <a:masterClrMapping/>
  </p:clrMapOvr>
  <p:transition spd="slow">
    <p:wedg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95400"/>
          </a:xfrm>
        </p:spPr>
        <p:txBody>
          <a:bodyPr>
            <a:normAutofit fontScale="90000"/>
          </a:bodyPr>
          <a:lstStyle/>
          <a:p>
            <a:r>
              <a:rPr lang="en-US" dirty="0" smtClean="0"/>
              <a:t/>
            </a:r>
            <a:br>
              <a:rPr lang="en-US" dirty="0" smtClean="0"/>
            </a:br>
            <a:r>
              <a:rPr lang="en-US" sz="4000" dirty="0" smtClean="0">
                <a:effectLst/>
              </a:rPr>
              <a:t>Reverting or Re-Opening an Order </a:t>
            </a:r>
            <a:r>
              <a:rPr lang="en-US" sz="4000" b="1" dirty="0" smtClean="0"/>
              <a:t/>
            </a:r>
            <a:br>
              <a:rPr lang="en-US" sz="4000" b="1" dirty="0" smtClean="0"/>
            </a:br>
            <a:endParaRPr lang="en-US" sz="4000" dirty="0"/>
          </a:p>
        </p:txBody>
      </p:sp>
      <p:sp>
        <p:nvSpPr>
          <p:cNvPr id="3" name="Content Placeholder 2"/>
          <p:cNvSpPr>
            <a:spLocks noGrp="1"/>
          </p:cNvSpPr>
          <p:nvPr>
            <p:ph idx="1"/>
          </p:nvPr>
        </p:nvSpPr>
        <p:spPr>
          <a:xfrm>
            <a:off x="457200" y="2362200"/>
            <a:ext cx="8229600" cy="3962400"/>
          </a:xfrm>
        </p:spPr>
        <p:txBody>
          <a:bodyPr/>
          <a:lstStyle/>
          <a:p>
            <a:r>
              <a:rPr lang="en-US" dirty="0" smtClean="0"/>
              <a:t>If an order has been closed and needs to be re-opened, you can revert the order and change its status back to open</a:t>
            </a:r>
          </a:p>
          <a:p>
            <a:r>
              <a:rPr lang="en-US" dirty="0" smtClean="0"/>
              <a:t>This will allow you to make changes to the order</a:t>
            </a:r>
          </a:p>
          <a:p>
            <a:r>
              <a:rPr lang="en-US" dirty="0" smtClean="0"/>
              <a:t>This is a manager only function and should be protected from normal employees.</a:t>
            </a:r>
            <a:endParaRPr lang="en-US" dirty="0"/>
          </a:p>
        </p:txBody>
      </p:sp>
    </p:spTree>
  </p:cSld>
  <p:clrMapOvr>
    <a:masterClrMapping/>
  </p:clrMapOvr>
  <p:transition spd="slow">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27906"/>
          </a:xfrm>
        </p:spPr>
        <p:txBody>
          <a:bodyPr>
            <a:normAutofit/>
          </a:bodyPr>
          <a:lstStyle/>
          <a:p>
            <a:r>
              <a:rPr lang="en-US" sz="3600" dirty="0" smtClean="0">
                <a:effectLst/>
              </a:rPr>
              <a:t>Reverting or Re-Opening an Order</a:t>
            </a:r>
            <a:endParaRPr lang="en-US" sz="3600" dirty="0"/>
          </a:p>
        </p:txBody>
      </p:sp>
      <p:sp>
        <p:nvSpPr>
          <p:cNvPr id="3" name="Content Placeholder 2"/>
          <p:cNvSpPr>
            <a:spLocks noGrp="1"/>
          </p:cNvSpPr>
          <p:nvPr>
            <p:ph idx="1"/>
          </p:nvPr>
        </p:nvSpPr>
        <p:spPr>
          <a:xfrm>
            <a:off x="457200" y="1524000"/>
            <a:ext cx="8229600" cy="4930808"/>
          </a:xfrm>
        </p:spPr>
        <p:txBody>
          <a:bodyPr>
            <a:normAutofit fontScale="47500" lnSpcReduction="20000"/>
          </a:bodyPr>
          <a:lstStyle/>
          <a:p>
            <a:endParaRPr lang="en-US" dirty="0" smtClean="0"/>
          </a:p>
          <a:p>
            <a:r>
              <a:rPr lang="en-US" sz="5000" dirty="0" smtClean="0"/>
              <a:t>Click on “</a:t>
            </a:r>
            <a:r>
              <a:rPr lang="en-US" sz="5000" b="1" i="1" dirty="0" smtClean="0"/>
              <a:t>Recall</a:t>
            </a:r>
            <a:r>
              <a:rPr lang="en-US" sz="5000" dirty="0" smtClean="0"/>
              <a:t>” in the Main POS screen &amp; enter your access code</a:t>
            </a:r>
          </a:p>
          <a:p>
            <a:pPr>
              <a:buNone/>
            </a:pPr>
            <a:endParaRPr lang="en-US" sz="5000" dirty="0" smtClean="0"/>
          </a:p>
          <a:p>
            <a:r>
              <a:rPr lang="en-US" sz="5000" dirty="0" smtClean="0"/>
              <a:t>Click “</a:t>
            </a:r>
            <a:r>
              <a:rPr lang="en-US" sz="5000" b="1" i="1" dirty="0" smtClean="0"/>
              <a:t>Open Order</a:t>
            </a:r>
            <a:r>
              <a:rPr lang="en-US" sz="5000" dirty="0" smtClean="0"/>
              <a:t>”. This will change the button to “All Order” which will show orders that have been settled. By default closed orders are not shown</a:t>
            </a:r>
          </a:p>
          <a:p>
            <a:endParaRPr lang="en-US" sz="5000" dirty="0" smtClean="0"/>
          </a:p>
          <a:p>
            <a:r>
              <a:rPr lang="en-US" sz="5000" dirty="0" smtClean="0"/>
              <a:t>Click the order you wish to revert to bring up the “</a:t>
            </a:r>
            <a:r>
              <a:rPr lang="en-US" sz="5000" b="1" i="1" dirty="0" smtClean="0"/>
              <a:t>Recalled Order</a:t>
            </a:r>
            <a:r>
              <a:rPr lang="en-US" sz="5000" dirty="0" smtClean="0"/>
              <a:t>” screen</a:t>
            </a:r>
          </a:p>
          <a:p>
            <a:endParaRPr lang="en-US" sz="5000" dirty="0" smtClean="0"/>
          </a:p>
          <a:p>
            <a:r>
              <a:rPr lang="en-US" sz="5000" dirty="0" smtClean="0"/>
              <a:t>Click the “</a:t>
            </a:r>
            <a:r>
              <a:rPr lang="en-US" sz="5000" b="1" i="1" dirty="0" smtClean="0"/>
              <a:t>Re-Open Check</a:t>
            </a:r>
            <a:r>
              <a:rPr lang="en-US" sz="5000" dirty="0" smtClean="0"/>
              <a:t>” button. This will prompt for a manager’s access code</a:t>
            </a:r>
          </a:p>
          <a:p>
            <a:pPr lvl="1"/>
            <a:r>
              <a:rPr lang="en-US" sz="4800" dirty="0" smtClean="0"/>
              <a:t>a. The security for this is called “</a:t>
            </a:r>
            <a:r>
              <a:rPr lang="en-US" sz="4800" b="1" i="1" dirty="0" smtClean="0"/>
              <a:t>Access Daily Closing Report</a:t>
            </a:r>
            <a:r>
              <a:rPr lang="en-US" sz="4800" dirty="0" smtClean="0"/>
              <a:t>” and it located in </a:t>
            </a:r>
            <a:r>
              <a:rPr lang="en-US" sz="4800" b="1" i="1" dirty="0" smtClean="0"/>
              <a:t>Back Office &gt; Security Settings</a:t>
            </a:r>
            <a:endParaRPr lang="en-US" sz="5000" dirty="0" smtClean="0"/>
          </a:p>
          <a:p>
            <a:endParaRPr lang="en-US" dirty="0"/>
          </a:p>
        </p:txBody>
      </p:sp>
    </p:spTree>
  </p:cSld>
  <p:clrMapOvr>
    <a:masterClrMapping/>
  </p:clrMapOvr>
  <p:transition spd="slow">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600" dirty="0" smtClean="0">
                <a:effectLst/>
              </a:rPr>
              <a:t>Reverting or Re-Opening an Order</a:t>
            </a:r>
            <a:endParaRPr lang="en-US" sz="3600" dirty="0"/>
          </a:p>
        </p:txBody>
      </p:sp>
      <p:sp>
        <p:nvSpPr>
          <p:cNvPr id="3" name="Content Placeholder 2"/>
          <p:cNvSpPr>
            <a:spLocks noGrp="1"/>
          </p:cNvSpPr>
          <p:nvPr>
            <p:ph idx="1"/>
          </p:nvPr>
        </p:nvSpPr>
        <p:spPr>
          <a:xfrm>
            <a:off x="457200" y="1676400"/>
            <a:ext cx="8229600" cy="4953000"/>
          </a:xfrm>
        </p:spPr>
        <p:txBody>
          <a:bodyPr>
            <a:normAutofit fontScale="77500" lnSpcReduction="20000"/>
          </a:bodyPr>
          <a:lstStyle/>
          <a:p>
            <a:r>
              <a:rPr lang="en-US" sz="3200" dirty="0" smtClean="0"/>
              <a:t>Enter a manager access code, This will prompt you to confirm that you would like to re-open the check</a:t>
            </a:r>
          </a:p>
          <a:p>
            <a:endParaRPr lang="en-US" sz="3200" dirty="0" smtClean="0"/>
          </a:p>
          <a:p>
            <a:r>
              <a:rPr lang="en-US" sz="3200" dirty="0" smtClean="0"/>
              <a:t>Click “</a:t>
            </a:r>
            <a:r>
              <a:rPr lang="en-US" sz="3200" b="1" i="1" dirty="0" smtClean="0"/>
              <a:t>Yes</a:t>
            </a:r>
            <a:r>
              <a:rPr lang="en-US" sz="3200" dirty="0" smtClean="0"/>
              <a:t>” to confirm the check was re-opened. </a:t>
            </a:r>
          </a:p>
          <a:p>
            <a:endParaRPr lang="en-US" sz="3200" dirty="0" smtClean="0"/>
          </a:p>
          <a:p>
            <a:r>
              <a:rPr lang="en-US" sz="3200" dirty="0" smtClean="0"/>
              <a:t>You will now see that the check is able to be edited and has a “</a:t>
            </a:r>
            <a:r>
              <a:rPr lang="en-US" sz="3200" b="1" i="1" dirty="0" smtClean="0"/>
              <a:t>Partial Payment</a:t>
            </a:r>
            <a:r>
              <a:rPr lang="en-US" sz="3200" dirty="0" smtClean="0"/>
              <a:t>” status set</a:t>
            </a:r>
          </a:p>
          <a:p>
            <a:pPr>
              <a:buNone/>
            </a:pPr>
            <a:endParaRPr lang="en-US" sz="3200" dirty="0" smtClean="0"/>
          </a:p>
          <a:p>
            <a:pPr lvl="1"/>
            <a:r>
              <a:rPr lang="en-US" sz="2800" dirty="0" smtClean="0"/>
              <a:t>The Partial Payment status is because the payment is still applied to the order but it is no longer closed	</a:t>
            </a:r>
          </a:p>
          <a:p>
            <a:pPr>
              <a:buNone/>
            </a:pPr>
            <a:r>
              <a:rPr lang="en-US" sz="3200" dirty="0" smtClean="0"/>
              <a:t> </a:t>
            </a:r>
          </a:p>
          <a:p>
            <a:r>
              <a:rPr lang="en-US" dirty="0" smtClean="0"/>
              <a:t>You are now able to treat this order like a normal order. If you need to change the amount paid, you will first need to remove the current payment from the order. Do this by clicking on the Red button next to the payment.</a:t>
            </a:r>
            <a:endParaRPr lang="en-US" dirty="0"/>
          </a:p>
        </p:txBody>
      </p:sp>
    </p:spTree>
  </p:cSld>
  <p:clrMapOvr>
    <a:masterClrMapping/>
  </p:clrMapOvr>
  <p:transition spd="slow">
    <p:wedg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610600" cy="1295400"/>
          </a:xfrm>
        </p:spPr>
        <p:txBody>
          <a:bodyPr>
            <a:normAutofit fontScale="90000"/>
          </a:bodyPr>
          <a:lstStyle/>
          <a:p>
            <a:r>
              <a:rPr lang="en-US" dirty="0" smtClean="0"/>
              <a:t/>
            </a:r>
            <a:br>
              <a:rPr lang="en-US" dirty="0" smtClean="0"/>
            </a:br>
            <a:r>
              <a:rPr lang="en-US" sz="4400" dirty="0" smtClean="0">
                <a:effectLst/>
              </a:rPr>
              <a:t>Reverting or Re-Opening a Cash Drawer </a:t>
            </a:r>
            <a:endParaRPr lang="en-US" sz="4400" dirty="0"/>
          </a:p>
        </p:txBody>
      </p:sp>
      <p:sp>
        <p:nvSpPr>
          <p:cNvPr id="3" name="Content Placeholder 2"/>
          <p:cNvSpPr>
            <a:spLocks noGrp="1"/>
          </p:cNvSpPr>
          <p:nvPr>
            <p:ph idx="1"/>
          </p:nvPr>
        </p:nvSpPr>
        <p:spPr>
          <a:xfrm>
            <a:off x="457200" y="2590800"/>
            <a:ext cx="8229600" cy="3864008"/>
          </a:xfrm>
        </p:spPr>
        <p:txBody>
          <a:bodyPr/>
          <a:lstStyle/>
          <a:p>
            <a:r>
              <a:rPr lang="en-US" dirty="0" smtClean="0"/>
              <a:t>If you have closed a cash drawer and need to make adjustments to it, you can revert the cash drawer back to an open status</a:t>
            </a:r>
          </a:p>
          <a:p>
            <a:r>
              <a:rPr lang="en-US" dirty="0" smtClean="0"/>
              <a:t>You will only be able to revert cash drawers that are less than 2 days old</a:t>
            </a:r>
          </a:p>
          <a:p>
            <a:r>
              <a:rPr lang="en-US" dirty="0" smtClean="0"/>
              <a:t>If it is 3 days old, you will not be able to revert it for any reason</a:t>
            </a:r>
            <a:endParaRPr lang="en-US" dirty="0"/>
          </a:p>
        </p:txBody>
      </p:sp>
    </p:spTree>
  </p:cSld>
  <p:clrMapOvr>
    <a:masterClrMapping/>
  </p:clrMapOvr>
  <p:transition spd="slow">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789432"/>
          </a:xfrm>
        </p:spPr>
        <p:txBody>
          <a:bodyPr>
            <a:normAutofit/>
          </a:bodyPr>
          <a:lstStyle/>
          <a:p>
            <a:r>
              <a:rPr lang="en-US" sz="3600" dirty="0" smtClean="0">
                <a:effectLst/>
              </a:rPr>
              <a:t>Reverting or Re-Opening a Cash Drawer</a:t>
            </a:r>
            <a:endParaRPr lang="en-US" sz="3600" dirty="0"/>
          </a:p>
        </p:txBody>
      </p:sp>
      <p:sp>
        <p:nvSpPr>
          <p:cNvPr id="3" name="Content Placeholder 2"/>
          <p:cNvSpPr>
            <a:spLocks noGrp="1"/>
          </p:cNvSpPr>
          <p:nvPr>
            <p:ph idx="1"/>
          </p:nvPr>
        </p:nvSpPr>
        <p:spPr>
          <a:xfrm>
            <a:off x="228600" y="2209800"/>
            <a:ext cx="8686800" cy="4419600"/>
          </a:xfrm>
        </p:spPr>
        <p:txBody>
          <a:bodyPr>
            <a:normAutofit fontScale="47500" lnSpcReduction="20000"/>
          </a:bodyPr>
          <a:lstStyle/>
          <a:p>
            <a:endParaRPr lang="en-US" dirty="0" smtClean="0"/>
          </a:p>
          <a:p>
            <a:r>
              <a:rPr lang="en-US" sz="3400" dirty="0" smtClean="0"/>
              <a:t>Click on “</a:t>
            </a:r>
            <a:r>
              <a:rPr lang="en-US" sz="3400" b="1" i="1" dirty="0" smtClean="0"/>
              <a:t>Operations</a:t>
            </a:r>
            <a:r>
              <a:rPr lang="en-US" sz="3400" dirty="0" smtClean="0"/>
              <a:t>” in the Main POS screen </a:t>
            </a:r>
          </a:p>
          <a:p>
            <a:endParaRPr lang="en-US" sz="3400" dirty="0" smtClean="0"/>
          </a:p>
          <a:p>
            <a:r>
              <a:rPr lang="en-US" sz="3400" dirty="0" smtClean="0"/>
              <a:t>Enter your access code. This will bring up the Operations Center screen. </a:t>
            </a:r>
          </a:p>
          <a:p>
            <a:endParaRPr lang="en-US" sz="3400" dirty="0" smtClean="0"/>
          </a:p>
          <a:p>
            <a:r>
              <a:rPr lang="en-US" sz="3400" dirty="0" smtClean="0"/>
              <a:t>Click on “</a:t>
            </a:r>
            <a:r>
              <a:rPr lang="en-US" sz="3400" b="1" i="1" dirty="0" smtClean="0"/>
              <a:t>Revenue Center</a:t>
            </a:r>
            <a:r>
              <a:rPr lang="en-US" sz="3400" dirty="0" smtClean="0"/>
              <a:t>”. This will bring up the Revenue Center screen. </a:t>
            </a:r>
          </a:p>
          <a:p>
            <a:endParaRPr lang="en-US" sz="3400" dirty="0" smtClean="0"/>
          </a:p>
          <a:p>
            <a:r>
              <a:rPr lang="en-US" sz="3400" dirty="0" smtClean="0"/>
              <a:t>Click on the “</a:t>
            </a:r>
            <a:r>
              <a:rPr lang="en-US" sz="3400" b="1" i="1" dirty="0" smtClean="0"/>
              <a:t>Re-Open Cashier</a:t>
            </a:r>
            <a:r>
              <a:rPr lang="en-US" sz="3400" dirty="0" smtClean="0"/>
              <a:t>” button. This will prompt to confirm the revert operation. </a:t>
            </a:r>
          </a:p>
          <a:p>
            <a:endParaRPr lang="en-US" sz="3400" dirty="0" smtClean="0"/>
          </a:p>
          <a:p>
            <a:r>
              <a:rPr lang="en-US" sz="3400" dirty="0" smtClean="0"/>
              <a:t>Click “</a:t>
            </a:r>
            <a:r>
              <a:rPr lang="en-US" sz="3400" b="1" i="1" dirty="0" smtClean="0"/>
              <a:t>Yes</a:t>
            </a:r>
            <a:r>
              <a:rPr lang="en-US" sz="3400" dirty="0" smtClean="0"/>
              <a:t>”. This will bring up a screen allowing you to select the bank you wish to re-open. </a:t>
            </a:r>
          </a:p>
          <a:p>
            <a:endParaRPr lang="en-US" sz="3400" dirty="0" smtClean="0"/>
          </a:p>
          <a:p>
            <a:r>
              <a:rPr lang="en-US" sz="3400" dirty="0" smtClean="0"/>
              <a:t>Click on the bank you wish to re-open. This will prompt to confirm the operation. </a:t>
            </a:r>
          </a:p>
          <a:p>
            <a:pPr lvl="1"/>
            <a:r>
              <a:rPr lang="en-US" sz="3400" dirty="0" smtClean="0"/>
              <a:t>Make sure you have the correct bank by referring to the “</a:t>
            </a:r>
            <a:r>
              <a:rPr lang="en-US" sz="3400" b="1" i="1" dirty="0" smtClean="0"/>
              <a:t>Liability #</a:t>
            </a:r>
            <a:r>
              <a:rPr lang="en-US" sz="3400" dirty="0" smtClean="0"/>
              <a:t>” on the buttons. Cross reference this by using the Bank Liability option in Revenue Center. </a:t>
            </a:r>
          </a:p>
          <a:p>
            <a:pPr>
              <a:buNone/>
            </a:pPr>
            <a:endParaRPr lang="en-US" sz="3400" dirty="0" smtClean="0"/>
          </a:p>
          <a:p>
            <a:r>
              <a:rPr lang="en-US" sz="3400" dirty="0" smtClean="0"/>
              <a:t>Click “</a:t>
            </a:r>
            <a:r>
              <a:rPr lang="en-US" sz="3400" b="1" i="1" dirty="0" smtClean="0"/>
              <a:t>Yes</a:t>
            </a:r>
            <a:r>
              <a:rPr lang="en-US" sz="3400" dirty="0" smtClean="0"/>
              <a:t>” to confirm the operation</a:t>
            </a:r>
          </a:p>
        </p:txBody>
      </p:sp>
    </p:spTree>
  </p:cSld>
  <p:clrMapOvr>
    <a:masterClrMapping/>
  </p:clrMapOvr>
  <p:transition spd="slow">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Groups</a:t>
            </a:r>
            <a:endParaRPr lang="en-US" dirty="0"/>
          </a:p>
        </p:txBody>
      </p:sp>
      <p:sp>
        <p:nvSpPr>
          <p:cNvPr id="3" name="Content Placeholder 2"/>
          <p:cNvSpPr>
            <a:spLocks noGrp="1"/>
          </p:cNvSpPr>
          <p:nvPr>
            <p:ph idx="1"/>
          </p:nvPr>
        </p:nvSpPr>
        <p:spPr/>
        <p:txBody>
          <a:bodyPr>
            <a:normAutofit/>
          </a:bodyPr>
          <a:lstStyle/>
          <a:p>
            <a:r>
              <a:rPr lang="en-US" dirty="0" smtClean="0"/>
              <a:t>Allows you to maintain a list of the inventory groups for grouping inventory into logical sections</a:t>
            </a:r>
          </a:p>
          <a:p>
            <a:r>
              <a:rPr lang="en-US" dirty="0" smtClean="0"/>
              <a:t>Allows you to assign inventory items to the inventory groups so that you can review your inventory items in a more organized manner instead of seeing all inventory items listed randomly</a:t>
            </a:r>
          </a:p>
          <a:p>
            <a:r>
              <a:rPr lang="en-US" dirty="0" smtClean="0"/>
              <a:t>Go to: </a:t>
            </a:r>
            <a:r>
              <a:rPr lang="en-US" b="1" i="1" dirty="0" smtClean="0"/>
              <a:t>back office, inventory setup, inventory groups</a:t>
            </a:r>
            <a:endParaRPr lang="en-US" b="1" i="1" dirty="0"/>
          </a:p>
        </p:txBody>
      </p:sp>
    </p:spTree>
  </p:cSld>
  <p:clrMapOvr>
    <a:masterClrMapping/>
  </p:clrMapOvr>
  <p:transition spd="slow">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Locations</a:t>
            </a:r>
            <a:endParaRPr lang="en-US" dirty="0"/>
          </a:p>
        </p:txBody>
      </p:sp>
      <p:sp>
        <p:nvSpPr>
          <p:cNvPr id="3" name="Content Placeholder 2"/>
          <p:cNvSpPr>
            <a:spLocks noGrp="1"/>
          </p:cNvSpPr>
          <p:nvPr>
            <p:ph idx="1"/>
          </p:nvPr>
        </p:nvSpPr>
        <p:spPr/>
        <p:txBody>
          <a:bodyPr/>
          <a:lstStyle/>
          <a:p>
            <a:r>
              <a:rPr lang="en-US" dirty="0" smtClean="0"/>
              <a:t>Enables you to maintain a list of your inventory locations for grouping your inventory into logical areas</a:t>
            </a:r>
          </a:p>
          <a:p>
            <a:r>
              <a:rPr lang="en-US" dirty="0" smtClean="0"/>
              <a:t>Go to: </a:t>
            </a:r>
            <a:r>
              <a:rPr lang="en-US" b="1" i="1" dirty="0" smtClean="0"/>
              <a:t>back office, setup, inventory setup, inventory locations</a:t>
            </a:r>
            <a:endParaRPr lang="en-US" b="1" i="1" dirty="0"/>
          </a:p>
        </p:txBody>
      </p:sp>
    </p:spTree>
  </p:cSld>
  <p:clrMapOvr>
    <a:masterClrMapping/>
  </p:clrMapOvr>
  <p:transition spd="slow">
    <p:wedg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Vendor</a:t>
            </a:r>
            <a:endParaRPr lang="en-US" dirty="0"/>
          </a:p>
        </p:txBody>
      </p:sp>
      <p:sp>
        <p:nvSpPr>
          <p:cNvPr id="3" name="Content Placeholder 2"/>
          <p:cNvSpPr>
            <a:spLocks noGrp="1"/>
          </p:cNvSpPr>
          <p:nvPr>
            <p:ph idx="1"/>
          </p:nvPr>
        </p:nvSpPr>
        <p:spPr/>
        <p:txBody>
          <a:bodyPr/>
          <a:lstStyle/>
          <a:p>
            <a:r>
              <a:rPr lang="en-US" dirty="0" smtClean="0"/>
              <a:t>Purpose of this screen is to allow you to keep a list of your inventory vendors</a:t>
            </a:r>
          </a:p>
          <a:p>
            <a:r>
              <a:rPr lang="en-US" dirty="0" smtClean="0"/>
              <a:t>Vendors can be linked to the inventory item</a:t>
            </a:r>
          </a:p>
          <a:p>
            <a:r>
              <a:rPr lang="en-US" dirty="0" smtClean="0"/>
              <a:t>Shows who the preferred vendor for that particular item is</a:t>
            </a:r>
          </a:p>
          <a:p>
            <a:endParaRPr lang="en-US" dirty="0"/>
          </a:p>
        </p:txBody>
      </p:sp>
    </p:spTree>
  </p:cSld>
  <p:clrMapOvr>
    <a:masterClrMapping/>
  </p:clrMapOvr>
  <p:transition spd="slow">
    <p:wedg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 Items</a:t>
            </a:r>
            <a:endParaRPr lang="en-US" dirty="0"/>
          </a:p>
        </p:txBody>
      </p:sp>
      <p:sp>
        <p:nvSpPr>
          <p:cNvPr id="3" name="Content Placeholder 2"/>
          <p:cNvSpPr>
            <a:spLocks noGrp="1"/>
          </p:cNvSpPr>
          <p:nvPr>
            <p:ph idx="1"/>
          </p:nvPr>
        </p:nvSpPr>
        <p:spPr/>
        <p:txBody>
          <a:bodyPr/>
          <a:lstStyle/>
          <a:p>
            <a:r>
              <a:rPr lang="en-US" dirty="0" smtClean="0"/>
              <a:t>Go to: </a:t>
            </a:r>
            <a:r>
              <a:rPr lang="en-US" b="1" i="1" dirty="0" smtClean="0"/>
              <a:t>back office, setup, inventory setup, inventory items</a:t>
            </a:r>
          </a:p>
          <a:p>
            <a:r>
              <a:rPr lang="en-US" dirty="0" smtClean="0"/>
              <a:t>This screen allows you to maintain a list of the inventory items that the restaurant buys or uses</a:t>
            </a:r>
          </a:p>
          <a:p>
            <a:r>
              <a:rPr lang="en-US" dirty="0" smtClean="0"/>
              <a:t>Items defined in this dialog window will be used in the menu recipe definition</a:t>
            </a:r>
            <a:endParaRPr lang="en-US" dirty="0"/>
          </a:p>
        </p:txBody>
      </p:sp>
    </p:spTree>
  </p:cSld>
  <p:clrMapOvr>
    <a:masterClrMapping/>
  </p:clrMapOvr>
  <p:transition spd="slow">
    <p:wedg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27906"/>
          </a:xfrm>
        </p:spPr>
        <p:txBody>
          <a:bodyPr/>
          <a:lstStyle/>
          <a:p>
            <a:r>
              <a:rPr lang="en-US" dirty="0" smtClean="0"/>
              <a:t>Inventory</a:t>
            </a:r>
            <a:endParaRPr lang="en-US" dirty="0"/>
          </a:p>
        </p:txBody>
      </p:sp>
      <p:sp>
        <p:nvSpPr>
          <p:cNvPr id="3" name="Content Placeholder 2"/>
          <p:cNvSpPr>
            <a:spLocks noGrp="1"/>
          </p:cNvSpPr>
          <p:nvPr>
            <p:ph idx="1"/>
          </p:nvPr>
        </p:nvSpPr>
        <p:spPr>
          <a:xfrm>
            <a:off x="457200" y="1828800"/>
            <a:ext cx="8229600" cy="4626008"/>
          </a:xfrm>
        </p:spPr>
        <p:txBody>
          <a:bodyPr>
            <a:normAutofit/>
          </a:bodyPr>
          <a:lstStyle/>
          <a:p>
            <a:r>
              <a:rPr lang="en-US" b="1" i="1" dirty="0" smtClean="0"/>
              <a:t>Purchase Order #</a:t>
            </a:r>
            <a:r>
              <a:rPr lang="en-US" dirty="0" smtClean="0"/>
              <a:t>:</a:t>
            </a:r>
            <a:r>
              <a:rPr lang="en-US" b="1" dirty="0" smtClean="0"/>
              <a:t> </a:t>
            </a:r>
            <a:r>
              <a:rPr lang="en-US" dirty="0" smtClean="0"/>
              <a:t>the number assigned to this purchase order. If it is a new purchase order, it will say new until the purchase order has been saved</a:t>
            </a:r>
          </a:p>
          <a:p>
            <a:r>
              <a:rPr lang="en-US" b="1" i="1" dirty="0" smtClean="0"/>
              <a:t>Account #</a:t>
            </a:r>
            <a:r>
              <a:rPr lang="en-US" i="1" dirty="0" smtClean="0"/>
              <a:t>: </a:t>
            </a:r>
            <a:r>
              <a:rPr lang="en-US" dirty="0" smtClean="0"/>
              <a:t>the account number for this supplier. This will show in the list when you are reviewing your purchase orders</a:t>
            </a:r>
          </a:p>
          <a:p>
            <a:r>
              <a:rPr lang="en-US" b="1" i="1" dirty="0" smtClean="0"/>
              <a:t>Vendor Name</a:t>
            </a:r>
            <a:r>
              <a:rPr lang="en-US" dirty="0" smtClean="0"/>
              <a:t>: field allows you to enter the name of the vendor that these item(s) are coming from</a:t>
            </a:r>
          </a:p>
          <a:p>
            <a:r>
              <a:rPr lang="en-US" b="1" i="1" dirty="0" smtClean="0"/>
              <a:t>Purchase Order Date</a:t>
            </a:r>
            <a:r>
              <a:rPr lang="en-US" dirty="0" smtClean="0"/>
              <a:t>: This field allows you to enter the date that the items were ordered. </a:t>
            </a:r>
            <a:endParaRPr lang="en-US" dirty="0"/>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Credits</a:t>
            </a:r>
            <a:endParaRPr lang="en-US" dirty="0"/>
          </a:p>
        </p:txBody>
      </p:sp>
      <p:sp>
        <p:nvSpPr>
          <p:cNvPr id="3" name="Content Placeholder 2"/>
          <p:cNvSpPr>
            <a:spLocks noGrp="1"/>
          </p:cNvSpPr>
          <p:nvPr>
            <p:ph idx="1"/>
          </p:nvPr>
        </p:nvSpPr>
        <p:spPr/>
        <p:txBody>
          <a:bodyPr/>
          <a:lstStyle/>
          <a:p>
            <a:r>
              <a:rPr lang="en-US" dirty="0" smtClean="0"/>
              <a:t>From Order Entry screen click “</a:t>
            </a:r>
            <a:r>
              <a:rPr lang="en-US" b="1" i="1" dirty="0" smtClean="0"/>
              <a:t>Credit</a:t>
            </a:r>
            <a:r>
              <a:rPr lang="en-US" dirty="0" smtClean="0"/>
              <a:t>”</a:t>
            </a:r>
          </a:p>
          <a:p>
            <a:r>
              <a:rPr lang="en-US" dirty="0" smtClean="0"/>
              <a:t>Choose the search method for customer</a:t>
            </a:r>
          </a:p>
          <a:p>
            <a:pPr lvl="1"/>
            <a:r>
              <a:rPr lang="en-US" dirty="0" smtClean="0"/>
              <a:t>Phone, Account Code, or Customer Name</a:t>
            </a:r>
          </a:p>
          <a:p>
            <a:r>
              <a:rPr lang="en-US" dirty="0" smtClean="0"/>
              <a:t>Provide the information for the customer</a:t>
            </a:r>
          </a:p>
          <a:p>
            <a:r>
              <a:rPr lang="en-US" dirty="0" smtClean="0"/>
              <a:t>Choose the credit to apply to the order</a:t>
            </a:r>
          </a:p>
          <a:p>
            <a:pPr lvl="1"/>
            <a:r>
              <a:rPr lang="en-US" dirty="0" smtClean="0"/>
              <a:t>If credit is not entirely used, balance will be kept for later use</a:t>
            </a:r>
          </a:p>
          <a:p>
            <a:r>
              <a:rPr lang="en-US" dirty="0" smtClean="0"/>
              <a:t>Click </a:t>
            </a:r>
            <a:r>
              <a:rPr lang="en-US" b="1" i="1" dirty="0" smtClean="0"/>
              <a:t>“Done”</a:t>
            </a:r>
            <a:endParaRPr lang="en-US" b="1" i="1" dirty="0"/>
          </a:p>
        </p:txBody>
      </p:sp>
    </p:spTree>
  </p:cSld>
  <p:clrMapOvr>
    <a:masterClrMapping/>
  </p:clrMapOvr>
  <p:transition spd="slow">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27906"/>
          </a:xfrm>
        </p:spPr>
        <p:txBody>
          <a:bodyPr/>
          <a:lstStyle/>
          <a:p>
            <a:r>
              <a:rPr lang="en-US" dirty="0" smtClean="0"/>
              <a:t>Inventory</a:t>
            </a:r>
            <a:endParaRPr lang="en-US" dirty="0"/>
          </a:p>
        </p:txBody>
      </p:sp>
      <p:sp>
        <p:nvSpPr>
          <p:cNvPr id="3" name="Content Placeholder 2"/>
          <p:cNvSpPr>
            <a:spLocks noGrp="1"/>
          </p:cNvSpPr>
          <p:nvPr>
            <p:ph idx="1"/>
          </p:nvPr>
        </p:nvSpPr>
        <p:spPr>
          <a:xfrm>
            <a:off x="457200" y="2362200"/>
            <a:ext cx="8229600" cy="4092608"/>
          </a:xfrm>
        </p:spPr>
        <p:txBody>
          <a:bodyPr/>
          <a:lstStyle/>
          <a:p>
            <a:r>
              <a:rPr lang="en-US" b="1" i="1" dirty="0" smtClean="0"/>
              <a:t>Inventory Item Name</a:t>
            </a:r>
            <a:r>
              <a:rPr lang="en-US" dirty="0" smtClean="0"/>
              <a:t>: allows you to enter the name of the inventory item. This field will attempt to guess what item you are trying to enter while you type</a:t>
            </a:r>
          </a:p>
          <a:p>
            <a:r>
              <a:rPr lang="en-US" b="1" i="1" dirty="0" smtClean="0"/>
              <a:t>Quantity Ordered</a:t>
            </a:r>
            <a:r>
              <a:rPr lang="en-US" dirty="0" smtClean="0"/>
              <a:t>: allows you to enter the quantity that was ordered</a:t>
            </a:r>
          </a:p>
          <a:p>
            <a:r>
              <a:rPr lang="en-US" b="1" i="1" dirty="0" smtClean="0"/>
              <a:t>Price Per Quantity</a:t>
            </a:r>
            <a:r>
              <a:rPr lang="en-US" dirty="0" smtClean="0"/>
              <a:t>: allows you to enter the price per quantity of the ordered items. </a:t>
            </a:r>
            <a:endParaRPr lang="en-US" dirty="0"/>
          </a:p>
        </p:txBody>
      </p:sp>
    </p:spTree>
  </p:cSld>
  <p:clrMapOvr>
    <a:masterClrMapping/>
  </p:clrMapOvr>
  <p:transition spd="slow">
    <p:wedg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04106"/>
          </a:xfrm>
        </p:spPr>
        <p:txBody>
          <a:bodyPr/>
          <a:lstStyle/>
          <a:p>
            <a:r>
              <a:rPr lang="en-US" dirty="0" smtClean="0"/>
              <a:t>Review A Purchase Order</a:t>
            </a:r>
            <a:endParaRPr lang="en-US" dirty="0"/>
          </a:p>
        </p:txBody>
      </p:sp>
      <p:sp>
        <p:nvSpPr>
          <p:cNvPr id="3" name="Content Placeholder 2"/>
          <p:cNvSpPr>
            <a:spLocks noGrp="1"/>
          </p:cNvSpPr>
          <p:nvPr>
            <p:ph idx="1"/>
          </p:nvPr>
        </p:nvSpPr>
        <p:spPr>
          <a:xfrm>
            <a:off x="457200" y="1828800"/>
            <a:ext cx="8229600" cy="4626008"/>
          </a:xfrm>
        </p:spPr>
        <p:txBody>
          <a:bodyPr>
            <a:normAutofit/>
          </a:bodyPr>
          <a:lstStyle/>
          <a:p>
            <a:r>
              <a:rPr lang="en-US" dirty="0" smtClean="0"/>
              <a:t>After you’ve created a purchase order:</a:t>
            </a:r>
          </a:p>
          <a:p>
            <a:pPr lvl="1"/>
            <a:r>
              <a:rPr lang="en-US" dirty="0" smtClean="0"/>
              <a:t>Click “</a:t>
            </a:r>
            <a:r>
              <a:rPr lang="en-US" b="1" i="1" dirty="0" smtClean="0"/>
              <a:t>Review Purchase Order</a:t>
            </a:r>
            <a:r>
              <a:rPr lang="en-US" dirty="0" smtClean="0"/>
              <a:t>”. This will bring up the Purchase Order Selection screen</a:t>
            </a:r>
          </a:p>
          <a:p>
            <a:pPr lvl="1"/>
            <a:r>
              <a:rPr lang="en-US" dirty="0" smtClean="0"/>
              <a:t>Select the purchase order that you want to review by clicking on the name of the purchase order and clicking “</a:t>
            </a:r>
            <a:r>
              <a:rPr lang="en-US" b="1" i="1" dirty="0" smtClean="0"/>
              <a:t>Review</a:t>
            </a:r>
            <a:r>
              <a:rPr lang="en-US" dirty="0" smtClean="0"/>
              <a:t>”</a:t>
            </a:r>
          </a:p>
          <a:p>
            <a:pPr lvl="2"/>
            <a:r>
              <a:rPr lang="en-US" dirty="0" smtClean="0"/>
              <a:t>If you want to delete the purchase order than select the name of the purchase order that you want to delete and click “</a:t>
            </a:r>
            <a:r>
              <a:rPr lang="en-US" b="1" i="1" dirty="0" smtClean="0"/>
              <a:t>Delete</a:t>
            </a:r>
            <a:r>
              <a:rPr lang="en-US" dirty="0" smtClean="0"/>
              <a:t>”</a:t>
            </a:r>
          </a:p>
          <a:p>
            <a:pPr lvl="1"/>
            <a:r>
              <a:rPr lang="en-US" dirty="0" smtClean="0"/>
              <a:t>Once in the purchase order screen, you can edit this like you normally would</a:t>
            </a:r>
            <a:endParaRPr lang="en-US" dirty="0"/>
          </a:p>
        </p:txBody>
      </p:sp>
    </p:spTree>
  </p:cSld>
  <p:clrMapOvr>
    <a:masterClrMapping/>
  </p:clrMapOvr>
  <p:transition spd="slow">
    <p:wedg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27906"/>
          </a:xfrm>
        </p:spPr>
        <p:txBody>
          <a:bodyPr/>
          <a:lstStyle/>
          <a:p>
            <a:r>
              <a:rPr lang="en-US" dirty="0" smtClean="0"/>
              <a:t>Receive Inventory Items</a:t>
            </a:r>
            <a:endParaRPr lang="en-US" dirty="0"/>
          </a:p>
        </p:txBody>
      </p:sp>
      <p:sp>
        <p:nvSpPr>
          <p:cNvPr id="3" name="Content Placeholder 2"/>
          <p:cNvSpPr>
            <a:spLocks noGrp="1"/>
          </p:cNvSpPr>
          <p:nvPr>
            <p:ph idx="1"/>
          </p:nvPr>
        </p:nvSpPr>
        <p:spPr>
          <a:xfrm>
            <a:off x="457200" y="2057400"/>
            <a:ext cx="8229600" cy="4397408"/>
          </a:xfrm>
        </p:spPr>
        <p:txBody>
          <a:bodyPr/>
          <a:lstStyle/>
          <a:p>
            <a:r>
              <a:rPr lang="en-US" dirty="0" smtClean="0"/>
              <a:t>This feature allows you to receive inventory items that you will get from your vendors</a:t>
            </a:r>
          </a:p>
          <a:p>
            <a:pPr>
              <a:buNone/>
            </a:pPr>
            <a:endParaRPr lang="en-US" dirty="0" smtClean="0"/>
          </a:p>
          <a:p>
            <a:r>
              <a:rPr lang="en-US" dirty="0" smtClean="0"/>
              <a:t>Will record your inventory items that you're receiving from your vendor</a:t>
            </a:r>
          </a:p>
          <a:p>
            <a:pPr>
              <a:buNone/>
            </a:pPr>
            <a:endParaRPr lang="en-US" dirty="0" smtClean="0"/>
          </a:p>
          <a:p>
            <a:r>
              <a:rPr lang="en-US" dirty="0" smtClean="0"/>
              <a:t>Will calculate your inventory items’ quantity on hand along with the cost per quantity </a:t>
            </a:r>
            <a:endParaRPr lang="en-US" dirty="0"/>
          </a:p>
        </p:txBody>
      </p:sp>
    </p:spTree>
  </p:cSld>
  <p:clrMapOvr>
    <a:masterClrMapping/>
  </p:clrMapOvr>
  <p:transition spd="slow">
    <p:wedg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Receive Inventory Items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Click on the “</a:t>
            </a:r>
            <a:r>
              <a:rPr lang="en-US" b="1" i="1" dirty="0" smtClean="0"/>
              <a:t>Receive Items</a:t>
            </a:r>
            <a:r>
              <a:rPr lang="en-US" dirty="0" smtClean="0"/>
              <a:t>” button</a:t>
            </a:r>
          </a:p>
          <a:p>
            <a:r>
              <a:rPr lang="en-US" dirty="0" smtClean="0"/>
              <a:t>Select the date range with the “</a:t>
            </a:r>
            <a:r>
              <a:rPr lang="en-US" b="1" i="1" dirty="0" smtClean="0"/>
              <a:t>Earliest PO Date</a:t>
            </a:r>
            <a:r>
              <a:rPr lang="en-US" dirty="0" smtClean="0"/>
              <a:t>” and “</a:t>
            </a:r>
            <a:r>
              <a:rPr lang="en-US" b="1" i="1" dirty="0" smtClean="0"/>
              <a:t>Received Date</a:t>
            </a:r>
            <a:r>
              <a:rPr lang="en-US" dirty="0" smtClean="0"/>
              <a:t>” fields</a:t>
            </a:r>
          </a:p>
          <a:p>
            <a:r>
              <a:rPr lang="en-US" dirty="0" smtClean="0"/>
              <a:t>Select the purchase order that you want to receive in the drop down list at the top of the screen</a:t>
            </a:r>
          </a:p>
          <a:p>
            <a:r>
              <a:rPr lang="en-US" dirty="0" smtClean="0"/>
              <a:t>Review the items for this purchase order. If all information is correct, you can click “</a:t>
            </a:r>
            <a:r>
              <a:rPr lang="en-US" b="1" i="1" dirty="0" smtClean="0"/>
              <a:t>Finish</a:t>
            </a:r>
            <a:r>
              <a:rPr lang="en-US" dirty="0" smtClean="0"/>
              <a:t>”</a:t>
            </a:r>
          </a:p>
          <a:p>
            <a:pPr lvl="1"/>
            <a:r>
              <a:rPr lang="en-US" dirty="0" smtClean="0"/>
              <a:t>If the information for any item is incorrect or still needs to be filled in, click “</a:t>
            </a:r>
            <a:r>
              <a:rPr lang="en-US" b="1" i="1" dirty="0" smtClean="0"/>
              <a:t>Edit</a:t>
            </a:r>
            <a:r>
              <a:rPr lang="en-US" dirty="0" smtClean="0"/>
              <a:t>” after you highlight the item</a:t>
            </a:r>
          </a:p>
          <a:p>
            <a:pPr lvl="1"/>
            <a:r>
              <a:rPr lang="en-US" dirty="0" smtClean="0"/>
              <a:t>If you need to add an item that is not on this list for this purchase order, click “</a:t>
            </a:r>
            <a:r>
              <a:rPr lang="en-US" b="1" i="1" dirty="0" smtClean="0"/>
              <a:t>Add</a:t>
            </a:r>
            <a:r>
              <a:rPr lang="en-US" dirty="0" smtClean="0"/>
              <a:t>”</a:t>
            </a:r>
          </a:p>
          <a:p>
            <a:pPr lvl="1"/>
            <a:r>
              <a:rPr lang="en-US" dirty="0" smtClean="0"/>
              <a:t>If you need to remove an item from this purchase order, highlight the item and click “</a:t>
            </a:r>
            <a:r>
              <a:rPr lang="en-US" b="1" i="1" dirty="0" smtClean="0"/>
              <a:t>Remove</a:t>
            </a:r>
            <a:r>
              <a:rPr lang="en-US" dirty="0" smtClean="0"/>
              <a:t>”</a:t>
            </a:r>
          </a:p>
          <a:p>
            <a:pPr lvl="1"/>
            <a:r>
              <a:rPr lang="en-US" dirty="0" smtClean="0"/>
              <a:t>Once the list is complete and correct, click “</a:t>
            </a:r>
            <a:r>
              <a:rPr lang="en-US" b="1" i="1" dirty="0" smtClean="0"/>
              <a:t>Finish</a:t>
            </a:r>
            <a:r>
              <a:rPr lang="en-US" dirty="0" smtClean="0"/>
              <a:t>”</a:t>
            </a:r>
          </a:p>
        </p:txBody>
      </p:sp>
    </p:spTree>
  </p:cSld>
  <p:clrMapOvr>
    <a:masterClrMapping/>
  </p:clrMapOvr>
  <p:transition spd="slow">
    <p:wedg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75506"/>
          </a:xfrm>
        </p:spPr>
        <p:txBody>
          <a:bodyPr/>
          <a:lstStyle/>
          <a:p>
            <a:r>
              <a:rPr lang="en-US" dirty="0" smtClean="0"/>
              <a:t>Physical Inventory Count</a:t>
            </a:r>
            <a:endParaRPr lang="en-US" dirty="0"/>
          </a:p>
        </p:txBody>
      </p:sp>
      <p:sp>
        <p:nvSpPr>
          <p:cNvPr id="3" name="Content Placeholder 2"/>
          <p:cNvSpPr>
            <a:spLocks noGrp="1"/>
          </p:cNvSpPr>
          <p:nvPr>
            <p:ph idx="1"/>
          </p:nvPr>
        </p:nvSpPr>
        <p:spPr>
          <a:xfrm>
            <a:off x="457200" y="1600200"/>
            <a:ext cx="8229600" cy="4854608"/>
          </a:xfrm>
        </p:spPr>
        <p:txBody>
          <a:bodyPr>
            <a:normAutofit/>
          </a:bodyPr>
          <a:lstStyle/>
          <a:p>
            <a:r>
              <a:rPr lang="en-US" dirty="0" smtClean="0"/>
              <a:t>Used to record actual inventory on hand</a:t>
            </a:r>
          </a:p>
          <a:p>
            <a:r>
              <a:rPr lang="en-US" dirty="0" smtClean="0"/>
              <a:t>Once inventory is already entered in the system:</a:t>
            </a:r>
          </a:p>
          <a:p>
            <a:pPr lvl="1"/>
            <a:r>
              <a:rPr lang="en-US" dirty="0" smtClean="0"/>
              <a:t>Click on “</a:t>
            </a:r>
            <a:r>
              <a:rPr lang="en-US" b="1" i="1" dirty="0" smtClean="0"/>
              <a:t>Physical Inventory Count</a:t>
            </a:r>
            <a:r>
              <a:rPr lang="en-US" dirty="0" smtClean="0"/>
              <a:t>”</a:t>
            </a:r>
          </a:p>
          <a:p>
            <a:pPr lvl="1"/>
            <a:r>
              <a:rPr lang="en-US" dirty="0" smtClean="0"/>
              <a:t>Highlight the inventory item that you will enter a new quantity for</a:t>
            </a:r>
          </a:p>
          <a:p>
            <a:pPr lvl="1"/>
            <a:r>
              <a:rPr lang="en-US" dirty="0" smtClean="0"/>
              <a:t>Enter the new quantity that is on hand in the “</a:t>
            </a:r>
            <a:r>
              <a:rPr lang="en-US" b="1" i="1" dirty="0" smtClean="0"/>
              <a:t>New Qty</a:t>
            </a:r>
            <a:r>
              <a:rPr lang="en-US" dirty="0" smtClean="0"/>
              <a:t>” field.</a:t>
            </a:r>
          </a:p>
          <a:p>
            <a:pPr lvl="2"/>
            <a:r>
              <a:rPr lang="en-US" dirty="0" smtClean="0"/>
              <a:t>This is the total qty you have on hand, not how much you are adding</a:t>
            </a:r>
          </a:p>
          <a:p>
            <a:pPr lvl="1"/>
            <a:r>
              <a:rPr lang="en-US" dirty="0" smtClean="0"/>
              <a:t>Click the “</a:t>
            </a:r>
            <a:r>
              <a:rPr lang="en-US" b="1" i="1" dirty="0" smtClean="0"/>
              <a:t>Record</a:t>
            </a:r>
            <a:r>
              <a:rPr lang="en-US" dirty="0" smtClean="0"/>
              <a:t>” button once you are done entering the numbers in</a:t>
            </a:r>
          </a:p>
        </p:txBody>
      </p:sp>
    </p:spTree>
  </p:cSld>
  <p:clrMapOvr>
    <a:masterClrMapping/>
  </p:clrMapOvr>
  <p:transition spd="slow">
    <p:wedg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Inventory Count </a:t>
            </a:r>
            <a:endParaRPr lang="en-US" dirty="0"/>
          </a:p>
        </p:txBody>
      </p:sp>
      <p:sp>
        <p:nvSpPr>
          <p:cNvPr id="3" name="Content Placeholder 2"/>
          <p:cNvSpPr>
            <a:spLocks noGrp="1"/>
          </p:cNvSpPr>
          <p:nvPr>
            <p:ph idx="1"/>
          </p:nvPr>
        </p:nvSpPr>
        <p:spPr>
          <a:xfrm>
            <a:off x="457200" y="2133600"/>
            <a:ext cx="8229600" cy="4191000"/>
          </a:xfrm>
        </p:spPr>
        <p:txBody>
          <a:bodyPr>
            <a:normAutofit/>
          </a:bodyPr>
          <a:lstStyle/>
          <a:p>
            <a:r>
              <a:rPr lang="en-US" dirty="0" smtClean="0"/>
              <a:t>If you have already scanned all of your inventory items on a scanning device, export that info into a text file on your computer</a:t>
            </a:r>
          </a:p>
          <a:p>
            <a:r>
              <a:rPr lang="en-US" dirty="0" smtClean="0"/>
              <a:t>You can then click the “</a:t>
            </a:r>
            <a:r>
              <a:rPr lang="en-US" b="1" i="1" dirty="0" smtClean="0"/>
              <a:t>Inv. Download</a:t>
            </a:r>
            <a:r>
              <a:rPr lang="en-US" dirty="0" smtClean="0"/>
              <a:t>” button and choose that text file with all the scanned inventory items</a:t>
            </a:r>
          </a:p>
          <a:p>
            <a:r>
              <a:rPr lang="en-US" dirty="0" smtClean="0"/>
              <a:t>Click the “</a:t>
            </a:r>
            <a:r>
              <a:rPr lang="en-US" b="1" i="1" dirty="0" smtClean="0"/>
              <a:t>Download</a:t>
            </a:r>
            <a:r>
              <a:rPr lang="en-US" dirty="0" smtClean="0"/>
              <a:t>” button to import the file to the software and show the actual physical inventory </a:t>
            </a:r>
            <a:endParaRPr lang="en-US" dirty="0"/>
          </a:p>
        </p:txBody>
      </p:sp>
    </p:spTree>
  </p:cSld>
  <p:clrMapOvr>
    <a:masterClrMapping/>
  </p:clrMapOvr>
  <p:transition spd="slow">
    <p:wedg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Inventory Depletion</a:t>
            </a:r>
            <a:endParaRPr lang="en-US" dirty="0"/>
          </a:p>
        </p:txBody>
      </p:sp>
      <p:sp>
        <p:nvSpPr>
          <p:cNvPr id="3" name="Content Placeholder 2"/>
          <p:cNvSpPr>
            <a:spLocks noGrp="1"/>
          </p:cNvSpPr>
          <p:nvPr>
            <p:ph idx="1"/>
          </p:nvPr>
        </p:nvSpPr>
        <p:spPr/>
        <p:txBody>
          <a:bodyPr/>
          <a:lstStyle/>
          <a:p>
            <a:r>
              <a:rPr lang="en-US" dirty="0" smtClean="0"/>
              <a:t>Once the menu recipe is complete:</a:t>
            </a:r>
          </a:p>
          <a:p>
            <a:pPr lvl="1"/>
            <a:r>
              <a:rPr lang="en-US" dirty="0" smtClean="0"/>
              <a:t>Back office</a:t>
            </a:r>
          </a:p>
          <a:p>
            <a:pPr lvl="1"/>
            <a:r>
              <a:rPr lang="en-US" dirty="0" smtClean="0"/>
              <a:t>Products</a:t>
            </a:r>
          </a:p>
          <a:p>
            <a:pPr lvl="1"/>
            <a:r>
              <a:rPr lang="en-US" dirty="0" smtClean="0"/>
              <a:t>Inventory</a:t>
            </a:r>
          </a:p>
          <a:p>
            <a:pPr lvl="1"/>
            <a:r>
              <a:rPr lang="en-US" dirty="0" smtClean="0"/>
              <a:t>Check box next to inventory depletion</a:t>
            </a:r>
            <a:endParaRPr lang="en-US" dirty="0"/>
          </a:p>
        </p:txBody>
      </p:sp>
    </p:spTree>
  </p:cSld>
  <p:clrMapOvr>
    <a:masterClrMapping/>
  </p:clrMapOvr>
  <p:transition spd="slow">
    <p:wedg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Backing Up The Database</a:t>
            </a:r>
            <a:endParaRPr lang="en-US" dirty="0"/>
          </a:p>
        </p:txBody>
      </p:sp>
      <p:sp>
        <p:nvSpPr>
          <p:cNvPr id="3" name="Content Placeholder 2"/>
          <p:cNvSpPr>
            <a:spLocks noGrp="1"/>
          </p:cNvSpPr>
          <p:nvPr>
            <p:ph idx="1"/>
          </p:nvPr>
        </p:nvSpPr>
        <p:spPr>
          <a:xfrm>
            <a:off x="228600" y="1447800"/>
            <a:ext cx="8686800" cy="5257800"/>
          </a:xfrm>
        </p:spPr>
        <p:txBody>
          <a:bodyPr>
            <a:normAutofit fontScale="85000" lnSpcReduction="20000"/>
          </a:bodyPr>
          <a:lstStyle/>
          <a:p>
            <a:r>
              <a:rPr lang="en-US" dirty="0" smtClean="0"/>
              <a:t>Backing up the database allows you to make backup copies of your database in the case that your real database becomes corrupted or unusable</a:t>
            </a:r>
          </a:p>
          <a:p>
            <a:r>
              <a:rPr lang="en-US" dirty="0" smtClean="0"/>
              <a:t>You can only backup the database at the computer that has the database locally stored on the computer</a:t>
            </a:r>
          </a:p>
          <a:p>
            <a:r>
              <a:rPr lang="en-US" dirty="0" smtClean="0"/>
              <a:t>To back up the database go to the </a:t>
            </a:r>
            <a:r>
              <a:rPr lang="en-US" b="1" i="1" dirty="0" smtClean="0"/>
              <a:t>Back Office </a:t>
            </a:r>
            <a:r>
              <a:rPr lang="en-US" dirty="0" smtClean="0"/>
              <a:t>and click on the </a:t>
            </a:r>
            <a:r>
              <a:rPr lang="en-US" b="1" i="1" dirty="0" smtClean="0"/>
              <a:t>Backup Database </a:t>
            </a:r>
            <a:r>
              <a:rPr lang="en-US" dirty="0" smtClean="0"/>
              <a:t>button</a:t>
            </a:r>
          </a:p>
          <a:p>
            <a:r>
              <a:rPr lang="en-US" dirty="0" smtClean="0"/>
              <a:t>Select the folder where the database will be stored</a:t>
            </a:r>
          </a:p>
          <a:p>
            <a:r>
              <a:rPr lang="en-US" dirty="0" smtClean="0"/>
              <a:t>We have provided a backup folder for your use in the Aldelo for Restaurants folder during setup</a:t>
            </a:r>
          </a:p>
          <a:p>
            <a:r>
              <a:rPr lang="en-US" dirty="0" smtClean="0"/>
              <a:t>After you have selected the folder for the backup, click the Backup button</a:t>
            </a:r>
          </a:p>
          <a:p>
            <a:r>
              <a:rPr lang="en-US" dirty="0" smtClean="0"/>
              <a:t>After the backup is complete then you will get a confirmation window confirming that the back up has been completed. </a:t>
            </a:r>
            <a:r>
              <a:rPr lang="en-US" b="1" i="1" dirty="0" smtClean="0"/>
              <a:t>The database, the adResSettings.dat and the asResHostess.dat file </a:t>
            </a:r>
            <a:r>
              <a:rPr lang="en-US" dirty="0" smtClean="0"/>
              <a:t>will be backed up. Keep these files safe and always keep a second location for the backup just in case your primary backup is damaged. </a:t>
            </a:r>
            <a:endParaRPr lang="en-US" dirty="0"/>
          </a:p>
        </p:txBody>
      </p:sp>
    </p:spTree>
  </p:cSld>
  <p:clrMapOvr>
    <a:masterClrMapping/>
  </p:clrMapOvr>
  <p:transition spd="slow">
    <p:wedg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Backing Up The Database</a:t>
            </a:r>
            <a:endParaRPr lang="en-US" dirty="0"/>
          </a:p>
        </p:txBody>
      </p:sp>
      <p:sp>
        <p:nvSpPr>
          <p:cNvPr id="3" name="Content Placeholder 2"/>
          <p:cNvSpPr>
            <a:spLocks noGrp="1"/>
          </p:cNvSpPr>
          <p:nvPr>
            <p:ph idx="1"/>
          </p:nvPr>
        </p:nvSpPr>
        <p:spPr/>
        <p:txBody>
          <a:bodyPr>
            <a:normAutofit/>
          </a:bodyPr>
          <a:lstStyle/>
          <a:p>
            <a:r>
              <a:rPr lang="en-US" dirty="0" smtClean="0"/>
              <a:t>You can also use the Windows built in backup software to schedule automated backup times so that you can snapshot your database at certain time intervals, or simply automate the once a day back up all together.</a:t>
            </a:r>
          </a:p>
          <a:p>
            <a:pPr>
              <a:buNone/>
            </a:pPr>
            <a:endParaRPr lang="en-US" dirty="0" smtClean="0"/>
          </a:p>
          <a:p>
            <a:r>
              <a:rPr lang="en-US" dirty="0" smtClean="0"/>
              <a:t>This can also be done through Aldelo for Restaurants in </a:t>
            </a:r>
            <a:r>
              <a:rPr lang="en-US" b="1" i="1" dirty="0" smtClean="0"/>
              <a:t>Station Settings &gt; General</a:t>
            </a:r>
            <a:r>
              <a:rPr lang="en-US" dirty="0" smtClean="0"/>
              <a:t>. The only thing to keep in mind is the other stations must not be running Aldelo for Restaurants when a backup is performed. </a:t>
            </a:r>
            <a:endParaRPr lang="en-US" dirty="0"/>
          </a:p>
        </p:txBody>
      </p:sp>
    </p:spTree>
  </p:cSld>
  <p:clrMapOvr>
    <a:masterClrMapping/>
  </p:clrMapOvr>
  <p:transition spd="slow">
    <p:wedg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32688"/>
          </a:xfrm>
        </p:spPr>
        <p:txBody>
          <a:bodyPr/>
          <a:lstStyle/>
          <a:p>
            <a:r>
              <a:rPr lang="en-US" dirty="0" smtClean="0"/>
              <a:t>Exporting Data</a:t>
            </a:r>
            <a:endParaRPr lang="en-US" dirty="0"/>
          </a:p>
        </p:txBody>
      </p:sp>
      <p:sp>
        <p:nvSpPr>
          <p:cNvPr id="3" name="Content Placeholder 2"/>
          <p:cNvSpPr>
            <a:spLocks noGrp="1"/>
          </p:cNvSpPr>
          <p:nvPr>
            <p:ph idx="1"/>
          </p:nvPr>
        </p:nvSpPr>
        <p:spPr>
          <a:xfrm>
            <a:off x="228600" y="1600200"/>
            <a:ext cx="8686800" cy="4854608"/>
          </a:xfrm>
        </p:spPr>
        <p:txBody>
          <a:bodyPr>
            <a:normAutofit fontScale="92500" lnSpcReduction="10000"/>
          </a:bodyPr>
          <a:lstStyle/>
          <a:p>
            <a:r>
              <a:rPr lang="en-US" dirty="0" smtClean="0"/>
              <a:t>Allows you to export data to transfer to another blank database or into an existing database</a:t>
            </a:r>
          </a:p>
          <a:p>
            <a:r>
              <a:rPr lang="en-US" dirty="0" smtClean="0"/>
              <a:t>To export the data, select the data you would like to export and click “</a:t>
            </a:r>
            <a:r>
              <a:rPr lang="en-US" b="1" i="1" dirty="0" smtClean="0"/>
              <a:t>Export”</a:t>
            </a:r>
          </a:p>
          <a:p>
            <a:r>
              <a:rPr lang="en-US" dirty="0" smtClean="0"/>
              <a:t>If you want to export the entire database, select “</a:t>
            </a:r>
            <a:r>
              <a:rPr lang="en-US" b="1" i="1" dirty="0" smtClean="0"/>
              <a:t>Export Entire Database</a:t>
            </a:r>
            <a:r>
              <a:rPr lang="en-US" dirty="0" smtClean="0"/>
              <a:t>”</a:t>
            </a:r>
          </a:p>
          <a:p>
            <a:r>
              <a:rPr lang="en-US" dirty="0" smtClean="0"/>
              <a:t>This will create a text file containing all the data you have chosen to export</a:t>
            </a:r>
          </a:p>
          <a:p>
            <a:r>
              <a:rPr lang="en-US" dirty="0" smtClean="0"/>
              <a:t>This data is in a proprietary format and cannot be edited. The exported file will be saved in the Export folder contained in the </a:t>
            </a:r>
            <a:r>
              <a:rPr lang="en-US" b="1" i="1" dirty="0" smtClean="0"/>
              <a:t>C:\Documents and Settings\All Users\Application Data\Aldelo Systems\Aldelo Data\Aldelo For Restaurants\Export directory  </a:t>
            </a:r>
            <a:endParaRPr lang="en-US" b="1" i="1" dirty="0"/>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Dine In Table Groups</a:t>
            </a:r>
            <a:endParaRPr lang="en-US" dirty="0"/>
          </a:p>
        </p:txBody>
      </p:sp>
      <p:sp>
        <p:nvSpPr>
          <p:cNvPr id="3" name="Content Placeholder 2"/>
          <p:cNvSpPr>
            <a:spLocks noGrp="1"/>
          </p:cNvSpPr>
          <p:nvPr>
            <p:ph idx="1"/>
          </p:nvPr>
        </p:nvSpPr>
        <p:spPr/>
        <p:txBody>
          <a:bodyPr>
            <a:normAutofit/>
          </a:bodyPr>
          <a:lstStyle/>
          <a:p>
            <a:r>
              <a:rPr lang="en-US" dirty="0" smtClean="0"/>
              <a:t>Go to: </a:t>
            </a:r>
            <a:r>
              <a:rPr lang="en-US" b="1" i="1" dirty="0" smtClean="0"/>
              <a:t>back office, setup, table setup, dine in table groups</a:t>
            </a:r>
          </a:p>
          <a:p>
            <a:r>
              <a:rPr lang="en-US" b="1" i="1" dirty="0" smtClean="0"/>
              <a:t>Table Group </a:t>
            </a:r>
            <a:r>
              <a:rPr lang="en-US" dirty="0" smtClean="0"/>
              <a:t>#: specify name of table group</a:t>
            </a:r>
          </a:p>
          <a:p>
            <a:r>
              <a:rPr lang="en-US" b="1" i="1" dirty="0" smtClean="0"/>
              <a:t>Add</a:t>
            </a:r>
            <a:r>
              <a:rPr lang="en-US" dirty="0" smtClean="0"/>
              <a:t>: add new table group if one hasn’t been specified for this #</a:t>
            </a:r>
          </a:p>
          <a:p>
            <a:r>
              <a:rPr lang="en-US" b="1" i="1" dirty="0" smtClean="0"/>
              <a:t>Edit</a:t>
            </a:r>
            <a:r>
              <a:rPr lang="en-US" dirty="0" smtClean="0"/>
              <a:t>: edit table group that’s been created</a:t>
            </a:r>
          </a:p>
          <a:p>
            <a:r>
              <a:rPr lang="en-US" b="1" i="1" dirty="0" smtClean="0"/>
              <a:t>Delete</a:t>
            </a:r>
            <a:r>
              <a:rPr lang="en-US" dirty="0" smtClean="0"/>
              <a:t>: after tables have been assigned to another group, target group can be deleted</a:t>
            </a:r>
            <a:endParaRPr lang="en-US" dirty="0"/>
          </a:p>
        </p:txBody>
      </p:sp>
    </p:spTree>
  </p:cSld>
  <p:clrMapOvr>
    <a:masterClrMapping/>
  </p:clrMapOvr>
  <p:transition spd="slow">
    <p:wedg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32688"/>
          </a:xfrm>
        </p:spPr>
        <p:txBody>
          <a:bodyPr/>
          <a:lstStyle/>
          <a:p>
            <a:r>
              <a:rPr lang="en-US" dirty="0" smtClean="0"/>
              <a:t>Importing Data</a:t>
            </a:r>
            <a:endParaRPr lang="en-US" dirty="0"/>
          </a:p>
        </p:txBody>
      </p:sp>
      <p:sp>
        <p:nvSpPr>
          <p:cNvPr id="3" name="Content Placeholder 2"/>
          <p:cNvSpPr>
            <a:spLocks noGrp="1"/>
          </p:cNvSpPr>
          <p:nvPr>
            <p:ph idx="1"/>
          </p:nvPr>
        </p:nvSpPr>
        <p:spPr>
          <a:xfrm>
            <a:off x="457200" y="1676400"/>
            <a:ext cx="8229600" cy="4778408"/>
          </a:xfrm>
        </p:spPr>
        <p:txBody>
          <a:bodyPr>
            <a:normAutofit/>
          </a:bodyPr>
          <a:lstStyle/>
          <a:p>
            <a:r>
              <a:rPr lang="en-US" dirty="0" smtClean="0"/>
              <a:t>This feature allows you to import data that was exported from another Aldelo for Restaurants database</a:t>
            </a:r>
          </a:p>
          <a:p>
            <a:r>
              <a:rPr lang="en-US" dirty="0" smtClean="0"/>
              <a:t>If you try and import into a database that has existing data, it will hide the information that could not be imported in</a:t>
            </a:r>
          </a:p>
          <a:p>
            <a:r>
              <a:rPr lang="en-US" dirty="0" smtClean="0"/>
              <a:t>Simply create a new item and pick the menu items that have been hidden to bring them back</a:t>
            </a:r>
          </a:p>
          <a:p>
            <a:pPr lvl="1"/>
            <a:r>
              <a:rPr lang="en-US" dirty="0" smtClean="0"/>
              <a:t>Click “</a:t>
            </a:r>
            <a:r>
              <a:rPr lang="en-US" b="1" i="1" dirty="0" smtClean="0"/>
              <a:t>Import</a:t>
            </a:r>
            <a:r>
              <a:rPr lang="en-US" dirty="0" smtClean="0"/>
              <a:t>”</a:t>
            </a:r>
          </a:p>
          <a:p>
            <a:pPr lvl="1"/>
            <a:r>
              <a:rPr lang="en-US" dirty="0" smtClean="0"/>
              <a:t>Locate the export file and click “</a:t>
            </a:r>
            <a:r>
              <a:rPr lang="en-US" b="1" i="1" dirty="0" smtClean="0"/>
              <a:t>Open</a:t>
            </a:r>
            <a:r>
              <a:rPr lang="en-US" dirty="0" smtClean="0"/>
              <a:t>” </a:t>
            </a:r>
            <a:endParaRPr lang="en-US" dirty="0"/>
          </a:p>
        </p:txBody>
      </p:sp>
    </p:spTree>
  </p:cSld>
  <p:clrMapOvr>
    <a:masterClrMapping/>
  </p:clrMapOvr>
  <p:transition spd="slow">
    <p:wedg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162800" cy="932688"/>
          </a:xfrm>
        </p:spPr>
        <p:txBody>
          <a:bodyPr>
            <a:normAutofit/>
          </a:bodyPr>
          <a:lstStyle/>
          <a:p>
            <a:r>
              <a:rPr lang="en-US" sz="4000" dirty="0" smtClean="0"/>
              <a:t>Importing New Resource Database</a:t>
            </a:r>
            <a:endParaRPr lang="en-US" sz="4000" dirty="0"/>
          </a:p>
        </p:txBody>
      </p:sp>
      <p:sp>
        <p:nvSpPr>
          <p:cNvPr id="3" name="Content Placeholder 2"/>
          <p:cNvSpPr>
            <a:spLocks noGrp="1"/>
          </p:cNvSpPr>
          <p:nvPr>
            <p:ph idx="1"/>
          </p:nvPr>
        </p:nvSpPr>
        <p:spPr/>
        <p:txBody>
          <a:bodyPr>
            <a:normAutofit/>
          </a:bodyPr>
          <a:lstStyle/>
          <a:p>
            <a:r>
              <a:rPr lang="en-US" dirty="0" smtClean="0"/>
              <a:t>This allows you to import a new language database created in the </a:t>
            </a:r>
            <a:r>
              <a:rPr lang="en-US" b="1" i="1" dirty="0" smtClean="0"/>
              <a:t>Aldelo Localization Utility</a:t>
            </a:r>
          </a:p>
          <a:p>
            <a:r>
              <a:rPr lang="en-US" dirty="0" smtClean="0"/>
              <a:t>The name of the language database should be </a:t>
            </a:r>
            <a:r>
              <a:rPr lang="en-US" b="1" i="1" dirty="0" smtClean="0"/>
              <a:t>adRes.imp</a:t>
            </a:r>
          </a:p>
          <a:p>
            <a:r>
              <a:rPr lang="en-US" dirty="0" smtClean="0"/>
              <a:t>This file contains all the strings for the software allowing you to change them and customize your software</a:t>
            </a:r>
          </a:p>
          <a:p>
            <a:r>
              <a:rPr lang="en-US" dirty="0" smtClean="0"/>
              <a:t>Refer to the Aldelo Localization manual for more information on how to create new language databases </a:t>
            </a:r>
            <a:endParaRPr lang="en-US" dirty="0"/>
          </a:p>
        </p:txBody>
      </p:sp>
    </p:spTree>
  </p:cSld>
  <p:clrMapOvr>
    <a:masterClrMapping/>
  </p:clrMapOvr>
  <p:transition spd="slow">
    <p:wedg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Exporting Reports</a:t>
            </a:r>
            <a:endParaRPr lang="en-US" dirty="0"/>
          </a:p>
        </p:txBody>
      </p:sp>
      <p:sp>
        <p:nvSpPr>
          <p:cNvPr id="3" name="Content Placeholder 2"/>
          <p:cNvSpPr>
            <a:spLocks noGrp="1"/>
          </p:cNvSpPr>
          <p:nvPr>
            <p:ph idx="1"/>
          </p:nvPr>
        </p:nvSpPr>
        <p:spPr/>
        <p:txBody>
          <a:bodyPr>
            <a:normAutofit/>
          </a:bodyPr>
          <a:lstStyle/>
          <a:p>
            <a:r>
              <a:rPr lang="en-US" dirty="0" smtClean="0"/>
              <a:t>Aldelo for Restaurants allows you to export all of the built-in reports</a:t>
            </a:r>
          </a:p>
          <a:p>
            <a:r>
              <a:rPr lang="en-US" dirty="0" smtClean="0"/>
              <a:t>Once you are inside the report, Click the “</a:t>
            </a:r>
            <a:r>
              <a:rPr lang="en-US" b="1" i="1" dirty="0" smtClean="0"/>
              <a:t>Export</a:t>
            </a:r>
            <a:r>
              <a:rPr lang="en-US" dirty="0" smtClean="0"/>
              <a:t>” button</a:t>
            </a:r>
          </a:p>
          <a:p>
            <a:r>
              <a:rPr lang="en-US" dirty="0" smtClean="0"/>
              <a:t>You will then get a confirmation window confirming that the report has been saved to an .xls file in the programs directory under the Export folder</a:t>
            </a:r>
          </a:p>
          <a:p>
            <a:r>
              <a:rPr lang="en-US" dirty="0" smtClean="0"/>
              <a:t>You can use Microsoft Excel to view the exported file </a:t>
            </a:r>
            <a:endParaRPr lang="en-US" dirty="0"/>
          </a:p>
        </p:txBody>
      </p:sp>
    </p:spTree>
  </p:cSld>
  <p:clrMapOvr>
    <a:masterClrMapping/>
  </p:clrMapOvr>
  <p:transition spd="slow">
    <p:wedg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smtClean="0"/>
              <a:t>Running A Closing Report</a:t>
            </a:r>
            <a:endParaRPr lang="en-US" dirty="0"/>
          </a:p>
        </p:txBody>
      </p:sp>
      <p:sp>
        <p:nvSpPr>
          <p:cNvPr id="3" name="Content Placeholder 2"/>
          <p:cNvSpPr>
            <a:spLocks noGrp="1"/>
          </p:cNvSpPr>
          <p:nvPr>
            <p:ph idx="1"/>
          </p:nvPr>
        </p:nvSpPr>
        <p:spPr>
          <a:xfrm>
            <a:off x="457200" y="2133600"/>
            <a:ext cx="8229600" cy="4191000"/>
          </a:xfrm>
        </p:spPr>
        <p:txBody>
          <a:bodyPr>
            <a:normAutofit/>
          </a:bodyPr>
          <a:lstStyle/>
          <a:p>
            <a:r>
              <a:rPr lang="en-US" dirty="0" smtClean="0"/>
              <a:t>Gives you a report of all sales and other important closing information for the report day</a:t>
            </a:r>
          </a:p>
          <a:p>
            <a:r>
              <a:rPr lang="en-US" dirty="0" smtClean="0"/>
              <a:t>Go to: </a:t>
            </a:r>
            <a:r>
              <a:rPr lang="en-US" b="1" i="1" dirty="0" smtClean="0"/>
              <a:t>Operations</a:t>
            </a:r>
            <a:r>
              <a:rPr lang="en-US" dirty="0" smtClean="0"/>
              <a:t>, </a:t>
            </a:r>
            <a:r>
              <a:rPr lang="en-US" b="1" i="1" dirty="0" smtClean="0"/>
              <a:t>Revenue Center</a:t>
            </a:r>
            <a:r>
              <a:rPr lang="en-US" dirty="0" smtClean="0"/>
              <a:t>, </a:t>
            </a:r>
            <a:r>
              <a:rPr lang="en-US" b="1" i="1" dirty="0" smtClean="0"/>
              <a:t>Closing Report</a:t>
            </a:r>
          </a:p>
          <a:p>
            <a:r>
              <a:rPr lang="en-US" dirty="0" smtClean="0"/>
              <a:t>Choose whether or not to print </a:t>
            </a:r>
            <a:r>
              <a:rPr lang="en-US" b="1" i="1" dirty="0" smtClean="0"/>
              <a:t>Access Denied Logs</a:t>
            </a:r>
          </a:p>
          <a:p>
            <a:r>
              <a:rPr lang="en-US" dirty="0" smtClean="0"/>
              <a:t>Print after you are done reviewing the report</a:t>
            </a:r>
          </a:p>
          <a:p>
            <a:r>
              <a:rPr lang="en-US" dirty="0" smtClean="0"/>
              <a:t>You can run this as often as needed throughout the day to figure out sales totals for the day</a:t>
            </a:r>
          </a:p>
        </p:txBody>
      </p:sp>
    </p:spTree>
  </p:cSld>
  <p:clrMapOvr>
    <a:masterClrMapping/>
  </p:clrMapOvr>
  <p:transition spd="slow">
    <p:wedg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Part 2</a:t>
            </a:r>
            <a:endParaRPr lang="en-US" dirty="0"/>
          </a:p>
        </p:txBody>
      </p:sp>
      <p:sp>
        <p:nvSpPr>
          <p:cNvPr id="3" name="Subtitle 2"/>
          <p:cNvSpPr>
            <a:spLocks noGrp="1"/>
          </p:cNvSpPr>
          <p:nvPr>
            <p:ph type="subTitle" idx="1"/>
          </p:nvPr>
        </p:nvSpPr>
        <p:spPr/>
        <p:txBody>
          <a:bodyPr/>
          <a:lstStyle/>
          <a:p>
            <a:pPr algn="ctr"/>
            <a:r>
              <a:rPr lang="en-US" dirty="0" smtClean="0"/>
              <a:t>Bar Operations With Aldelo Liquor Controller Server</a:t>
            </a:r>
            <a:endParaRPr lang="en-US" dirty="0"/>
          </a:p>
        </p:txBody>
      </p:sp>
    </p:spTree>
  </p:cSld>
  <p:clrMapOvr>
    <a:masterClrMapping/>
  </p:clrMapOvr>
  <p:transition spd="slow">
    <p:wedg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smtClean="0"/>
              <a:t>Setup</a:t>
            </a:r>
            <a:endParaRPr lang="en-US" dirty="0"/>
          </a:p>
        </p:txBody>
      </p:sp>
      <p:sp>
        <p:nvSpPr>
          <p:cNvPr id="3" name="Content Placeholder 2"/>
          <p:cNvSpPr>
            <a:spLocks noGrp="1"/>
          </p:cNvSpPr>
          <p:nvPr>
            <p:ph idx="1"/>
          </p:nvPr>
        </p:nvSpPr>
        <p:spPr>
          <a:xfrm>
            <a:off x="304800" y="1752600"/>
            <a:ext cx="8534400" cy="4724400"/>
          </a:xfrm>
        </p:spPr>
        <p:txBody>
          <a:bodyPr>
            <a:normAutofit fontScale="85000" lnSpcReduction="20000"/>
          </a:bodyPr>
          <a:lstStyle/>
          <a:p>
            <a:r>
              <a:rPr lang="en-US" dirty="0" smtClean="0"/>
              <a:t>After installing and activating the software, connect the liquor dispensing system to the computer using a serial cable</a:t>
            </a:r>
          </a:p>
          <a:p>
            <a:r>
              <a:rPr lang="en-US" dirty="0" smtClean="0"/>
              <a:t>Communications between Aldelo for Restaurants and the Aldelo LCS is accomplished through TCP/IP</a:t>
            </a:r>
          </a:p>
          <a:p>
            <a:r>
              <a:rPr lang="en-US" dirty="0" smtClean="0"/>
              <a:t>Go to:</a:t>
            </a:r>
          </a:p>
          <a:p>
            <a:pPr lvl="1"/>
            <a:r>
              <a:rPr lang="en-US" dirty="0" smtClean="0"/>
              <a:t>Aldelo For Restaurants</a:t>
            </a:r>
          </a:p>
          <a:p>
            <a:pPr lvl="1"/>
            <a:r>
              <a:rPr lang="en-US" dirty="0" smtClean="0"/>
              <a:t>Back Office</a:t>
            </a:r>
          </a:p>
          <a:p>
            <a:pPr lvl="1"/>
            <a:r>
              <a:rPr lang="en-US" dirty="0" smtClean="0"/>
              <a:t>Setup</a:t>
            </a:r>
          </a:p>
          <a:p>
            <a:pPr lvl="1"/>
            <a:r>
              <a:rPr lang="en-US" dirty="0" smtClean="0"/>
              <a:t>General Settings</a:t>
            </a:r>
          </a:p>
          <a:p>
            <a:pPr lvl="1"/>
            <a:r>
              <a:rPr lang="en-US" dirty="0" smtClean="0"/>
              <a:t>Station Settings</a:t>
            </a:r>
          </a:p>
          <a:p>
            <a:pPr lvl="1"/>
            <a:r>
              <a:rPr lang="en-US" dirty="0" smtClean="0"/>
              <a:t>Other Options</a:t>
            </a:r>
          </a:p>
          <a:p>
            <a:pPr lvl="1"/>
            <a:r>
              <a:rPr lang="en-US" dirty="0" smtClean="0"/>
              <a:t>Extra Settings</a:t>
            </a:r>
          </a:p>
          <a:p>
            <a:pPr lvl="1"/>
            <a:r>
              <a:rPr lang="en-US" dirty="0" smtClean="0"/>
              <a:t>Scroll down to “LCS IP Address”</a:t>
            </a:r>
          </a:p>
          <a:p>
            <a:pPr lvl="1"/>
            <a:r>
              <a:rPr lang="en-US" dirty="0" smtClean="0"/>
              <a:t>Double click and enter the IP address of the computer where the Aldelo LCS software and liquor dispensing system is installed</a:t>
            </a:r>
            <a:endParaRPr lang="en-US" dirty="0"/>
          </a:p>
        </p:txBody>
      </p:sp>
    </p:spTree>
  </p:cSld>
  <p:clrMapOvr>
    <a:masterClrMapping/>
  </p:clrMapOvr>
  <p:transition spd="slow">
    <p:wedg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You must configure the communication settings when you launch Aldelo LCS for the first time</a:t>
            </a:r>
          </a:p>
          <a:p>
            <a:r>
              <a:rPr lang="en-US" dirty="0" smtClean="0"/>
              <a:t>Please adjust settings to:</a:t>
            </a:r>
          </a:p>
          <a:p>
            <a:pPr lvl="1"/>
            <a:r>
              <a:rPr lang="en-US" dirty="0" smtClean="0"/>
              <a:t>COM Type: Berg Generic</a:t>
            </a:r>
          </a:p>
          <a:p>
            <a:pPr lvl="1"/>
            <a:r>
              <a:rPr lang="en-US" dirty="0" smtClean="0"/>
              <a:t>COM Port: 1</a:t>
            </a:r>
          </a:p>
          <a:p>
            <a:pPr lvl="1"/>
            <a:r>
              <a:rPr lang="en-US" dirty="0" smtClean="0"/>
              <a:t>Baud Rate: 9600</a:t>
            </a:r>
          </a:p>
          <a:p>
            <a:pPr lvl="1"/>
            <a:r>
              <a:rPr lang="en-US" dirty="0" smtClean="0"/>
              <a:t>Word Length: 8</a:t>
            </a:r>
          </a:p>
          <a:p>
            <a:pPr lvl="1"/>
            <a:r>
              <a:rPr lang="en-US" dirty="0" smtClean="0"/>
              <a:t>Parity: None</a:t>
            </a:r>
          </a:p>
          <a:p>
            <a:pPr lvl="1"/>
            <a:r>
              <a:rPr lang="en-US" dirty="0" smtClean="0"/>
              <a:t>Stop Bits: 1</a:t>
            </a:r>
          </a:p>
          <a:p>
            <a:pPr lvl="1"/>
            <a:r>
              <a:rPr lang="en-US" dirty="0" smtClean="0"/>
              <a:t>Save changes and close</a:t>
            </a:r>
          </a:p>
        </p:txBody>
      </p:sp>
    </p:spTree>
  </p:cSld>
  <p:clrMapOvr>
    <a:masterClrMapping/>
  </p:clrMapOvr>
  <p:transition spd="slow">
    <p:wedg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Continued</a:t>
            </a:r>
            <a:endParaRPr lang="en-US" dirty="0"/>
          </a:p>
        </p:txBody>
      </p:sp>
      <p:sp>
        <p:nvSpPr>
          <p:cNvPr id="3" name="Content Placeholder 2"/>
          <p:cNvSpPr>
            <a:spLocks noGrp="1"/>
          </p:cNvSpPr>
          <p:nvPr>
            <p:ph idx="1"/>
          </p:nvPr>
        </p:nvSpPr>
        <p:spPr/>
        <p:txBody>
          <a:bodyPr/>
          <a:lstStyle/>
          <a:p>
            <a:r>
              <a:rPr lang="en-US" dirty="0" smtClean="0"/>
              <a:t>Once you have selected and saved your settings, you will be prompted to enter the path to the Aldelo For Restaurants database</a:t>
            </a:r>
          </a:p>
          <a:p>
            <a:r>
              <a:rPr lang="en-US" dirty="0" smtClean="0"/>
              <a:t>Point the software to your live database</a:t>
            </a:r>
          </a:p>
          <a:p>
            <a:r>
              <a:rPr lang="en-US" dirty="0" smtClean="0"/>
              <a:t>If you are not sure where the database is located, you can find the location in the “</a:t>
            </a:r>
            <a:r>
              <a:rPr lang="en-US" b="1" dirty="0" smtClean="0"/>
              <a:t>Back Office</a:t>
            </a:r>
            <a:r>
              <a:rPr lang="en-US" dirty="0" smtClean="0"/>
              <a:t>” of Aldelo For Restaurants</a:t>
            </a:r>
          </a:p>
          <a:p>
            <a:r>
              <a:rPr lang="en-US" dirty="0" smtClean="0"/>
              <a:t>Location is labeled “</a:t>
            </a:r>
            <a:r>
              <a:rPr lang="en-US" b="1" dirty="0" smtClean="0"/>
              <a:t>Data Source</a:t>
            </a:r>
            <a:r>
              <a:rPr lang="en-US" dirty="0" smtClean="0"/>
              <a:t>”</a:t>
            </a:r>
          </a:p>
          <a:p>
            <a:r>
              <a:rPr lang="en-US" dirty="0" smtClean="0"/>
              <a:t>After the database is selected, the software starts and the main interface appears</a:t>
            </a:r>
            <a:endParaRPr lang="en-US" dirty="0"/>
          </a:p>
        </p:txBody>
      </p:sp>
    </p:spTree>
  </p:cSld>
  <p:clrMapOvr>
    <a:masterClrMapping/>
  </p:clrMapOvr>
  <p:transition spd="slow">
    <p:wedg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 Recipes</a:t>
            </a:r>
            <a:endParaRPr lang="en-US" dirty="0"/>
          </a:p>
        </p:txBody>
      </p:sp>
      <p:sp>
        <p:nvSpPr>
          <p:cNvPr id="3" name="Content Placeholder 2"/>
          <p:cNvSpPr>
            <a:spLocks noGrp="1"/>
          </p:cNvSpPr>
          <p:nvPr>
            <p:ph idx="1"/>
          </p:nvPr>
        </p:nvSpPr>
        <p:spPr/>
        <p:txBody>
          <a:bodyPr/>
          <a:lstStyle/>
          <a:p>
            <a:r>
              <a:rPr lang="en-US" dirty="0" smtClean="0"/>
              <a:t>This is where all menu items in the Aldelo For Restaurants database are displayed</a:t>
            </a:r>
          </a:p>
          <a:p>
            <a:r>
              <a:rPr lang="en-US" dirty="0" smtClean="0"/>
              <a:t>1</a:t>
            </a:r>
            <a:r>
              <a:rPr lang="en-US" baseline="30000" dirty="0" smtClean="0"/>
              <a:t>st</a:t>
            </a:r>
            <a:r>
              <a:rPr lang="en-US" dirty="0" smtClean="0"/>
              <a:t> level in the tree are “Menu Groups”</a:t>
            </a:r>
          </a:p>
          <a:p>
            <a:r>
              <a:rPr lang="en-US" dirty="0" smtClean="0"/>
              <a:t>Menu items marked as “Bar Drink Items” appear below their assigned group</a:t>
            </a:r>
          </a:p>
          <a:p>
            <a:r>
              <a:rPr lang="en-US" dirty="0" smtClean="0"/>
              <a:t>Items that have no recipe defined appear in red</a:t>
            </a:r>
          </a:p>
          <a:p>
            <a:r>
              <a:rPr lang="en-US" dirty="0" smtClean="0"/>
              <a:t>After defining a recipe, the color changes to black</a:t>
            </a:r>
          </a:p>
          <a:p>
            <a:r>
              <a:rPr lang="en-US" dirty="0" smtClean="0"/>
              <a:t>This feature helps track menu items that are still undefined</a:t>
            </a:r>
            <a:endParaRPr lang="en-US" dirty="0"/>
          </a:p>
        </p:txBody>
      </p:sp>
    </p:spTree>
  </p:cSld>
  <p:clrMapOvr>
    <a:masterClrMapping/>
  </p:clrMapOvr>
  <p:transition spd="slow">
    <p:wedg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 Recipes Continued</a:t>
            </a:r>
            <a:endParaRPr lang="en-US" dirty="0"/>
          </a:p>
        </p:txBody>
      </p:sp>
      <p:sp>
        <p:nvSpPr>
          <p:cNvPr id="3" name="Content Placeholder 2"/>
          <p:cNvSpPr>
            <a:spLocks noGrp="1"/>
          </p:cNvSpPr>
          <p:nvPr>
            <p:ph idx="1"/>
          </p:nvPr>
        </p:nvSpPr>
        <p:spPr/>
        <p:txBody>
          <a:bodyPr/>
          <a:lstStyle/>
          <a:p>
            <a:r>
              <a:rPr lang="en-US" dirty="0" smtClean="0"/>
              <a:t>To add a recipe to a particular menu item, highlight the menu item or modifier in the list</a:t>
            </a:r>
          </a:p>
          <a:p>
            <a:r>
              <a:rPr lang="en-US" dirty="0" smtClean="0"/>
              <a:t>Look at the drink items affiliated with the drink appear in the display screen</a:t>
            </a:r>
          </a:p>
          <a:p>
            <a:r>
              <a:rPr lang="en-US" dirty="0" smtClean="0"/>
              <a:t>You may add more to the recipe or close out of the screen</a:t>
            </a:r>
            <a:endParaRPr lang="en-US" dirty="0"/>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Group Editor</a:t>
            </a:r>
            <a:endParaRPr lang="en-US" dirty="0"/>
          </a:p>
        </p:txBody>
      </p:sp>
      <p:sp>
        <p:nvSpPr>
          <p:cNvPr id="3" name="Content Placeholder 2"/>
          <p:cNvSpPr>
            <a:spLocks noGrp="1"/>
          </p:cNvSpPr>
          <p:nvPr>
            <p:ph idx="1"/>
          </p:nvPr>
        </p:nvSpPr>
        <p:spPr/>
        <p:txBody>
          <a:bodyPr/>
          <a:lstStyle/>
          <a:p>
            <a:r>
              <a:rPr lang="en-US" dirty="0" smtClean="0"/>
              <a:t>This screen allows you to edit a table group you have already created</a:t>
            </a:r>
          </a:p>
          <a:p>
            <a:r>
              <a:rPr lang="en-US" dirty="0" smtClean="0"/>
              <a:t>Go to: </a:t>
            </a:r>
            <a:r>
              <a:rPr lang="en-US" b="1" i="1" dirty="0" smtClean="0"/>
              <a:t>back office, setup, table setup, dine in table groups, edit</a:t>
            </a:r>
          </a:p>
          <a:p>
            <a:r>
              <a:rPr lang="en-US" b="1" i="1" dirty="0" smtClean="0"/>
              <a:t>Table group name</a:t>
            </a:r>
            <a:r>
              <a:rPr lang="en-US" dirty="0" smtClean="0"/>
              <a:t>: specifies the name of the group</a:t>
            </a:r>
          </a:p>
          <a:p>
            <a:r>
              <a:rPr lang="en-US" b="1" i="1" dirty="0" smtClean="0"/>
              <a:t>Group 1 name</a:t>
            </a:r>
            <a:r>
              <a:rPr lang="en-US" dirty="0" smtClean="0"/>
              <a:t>: specify the name of the 1</a:t>
            </a:r>
            <a:r>
              <a:rPr lang="en-US" baseline="30000" dirty="0" smtClean="0"/>
              <a:t>st</a:t>
            </a:r>
            <a:r>
              <a:rPr lang="en-US" dirty="0" smtClean="0"/>
              <a:t> group that tips will be shared with “Hostess”</a:t>
            </a:r>
            <a:endParaRPr lang="en-US" dirty="0"/>
          </a:p>
        </p:txBody>
      </p:sp>
    </p:spTree>
  </p:cSld>
  <p:clrMapOvr>
    <a:masterClrMapping/>
  </p:clrMapOvr>
  <p:transition spd="slow">
    <p:wedg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Liquor Setup</a:t>
            </a:r>
            <a:endParaRPr lang="en-US" dirty="0"/>
          </a:p>
        </p:txBody>
      </p:sp>
      <p:sp>
        <p:nvSpPr>
          <p:cNvPr id="3" name="Content Placeholder 2"/>
          <p:cNvSpPr>
            <a:spLocks noGrp="1"/>
          </p:cNvSpPr>
          <p:nvPr>
            <p:ph idx="1"/>
          </p:nvPr>
        </p:nvSpPr>
        <p:spPr/>
        <p:txBody>
          <a:bodyPr/>
          <a:lstStyle/>
          <a:p>
            <a:r>
              <a:rPr lang="en-US" dirty="0" smtClean="0"/>
              <a:t>Before adding items to menu recipes, you must define the liquor items by assigning each portion size a “</a:t>
            </a:r>
            <a:r>
              <a:rPr lang="en-US" b="1" dirty="0" smtClean="0"/>
              <a:t>Price Look-up (PLU) number”</a:t>
            </a:r>
          </a:p>
          <a:p>
            <a:r>
              <a:rPr lang="en-US" dirty="0" smtClean="0"/>
              <a:t>These liquor quantity combinations must be setup under the “</a:t>
            </a:r>
            <a:r>
              <a:rPr lang="en-US" b="1" dirty="0" smtClean="0"/>
              <a:t>Liquor Setup</a:t>
            </a:r>
            <a:r>
              <a:rPr lang="en-US" dirty="0" smtClean="0"/>
              <a:t>” tab before configuring the Aldelo LCS</a:t>
            </a:r>
            <a:endParaRPr lang="en-US" dirty="0"/>
          </a:p>
        </p:txBody>
      </p:sp>
    </p:spTree>
  </p:cSld>
  <p:clrMapOvr>
    <a:masterClrMapping/>
  </p:clrMapOvr>
  <p:transition spd="slow">
    <p:wedg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Liquor Families</a:t>
            </a:r>
            <a:endParaRPr lang="en-US" dirty="0"/>
          </a:p>
        </p:txBody>
      </p:sp>
      <p:sp>
        <p:nvSpPr>
          <p:cNvPr id="3" name="Content Placeholder 2"/>
          <p:cNvSpPr>
            <a:spLocks noGrp="1"/>
          </p:cNvSpPr>
          <p:nvPr>
            <p:ph idx="1"/>
          </p:nvPr>
        </p:nvSpPr>
        <p:spPr/>
        <p:txBody>
          <a:bodyPr/>
          <a:lstStyle/>
          <a:p>
            <a:r>
              <a:rPr lang="en-US" dirty="0" smtClean="0"/>
              <a:t>Each Liquor must be categorized into its respective family</a:t>
            </a:r>
          </a:p>
          <a:p>
            <a:r>
              <a:rPr lang="en-US" dirty="0" smtClean="0"/>
              <a:t>You may add as many as you like by simply clicking “</a:t>
            </a:r>
            <a:r>
              <a:rPr lang="en-US" b="1" dirty="0" smtClean="0"/>
              <a:t>Add</a:t>
            </a:r>
            <a:r>
              <a:rPr lang="en-US" dirty="0" smtClean="0"/>
              <a:t>”</a:t>
            </a:r>
            <a:endParaRPr lang="en-US" dirty="0"/>
          </a:p>
        </p:txBody>
      </p:sp>
    </p:spTree>
  </p:cSld>
  <p:clrMapOvr>
    <a:masterClrMapping/>
  </p:clrMapOvr>
  <p:transition spd="slow">
    <p:wedg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Liquor Item</a:t>
            </a:r>
            <a:endParaRPr lang="en-US" dirty="0"/>
          </a:p>
        </p:txBody>
      </p:sp>
      <p:sp>
        <p:nvSpPr>
          <p:cNvPr id="3" name="Content Placeholder 2"/>
          <p:cNvSpPr>
            <a:spLocks noGrp="1"/>
          </p:cNvSpPr>
          <p:nvPr>
            <p:ph idx="1"/>
          </p:nvPr>
        </p:nvSpPr>
        <p:spPr/>
        <p:txBody>
          <a:bodyPr/>
          <a:lstStyle/>
          <a:p>
            <a:r>
              <a:rPr lang="en-US" dirty="0" smtClean="0"/>
              <a:t>Specify the liquor brand name with its associated family</a:t>
            </a:r>
            <a:endParaRPr lang="en-US" dirty="0"/>
          </a:p>
        </p:txBody>
      </p:sp>
    </p:spTree>
  </p:cSld>
  <p:clrMapOvr>
    <a:masterClrMapping/>
  </p:clrMapOvr>
  <p:transition spd="slow">
    <p:wedg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Liquor Quantities</a:t>
            </a:r>
            <a:endParaRPr lang="en-US" dirty="0"/>
          </a:p>
        </p:txBody>
      </p:sp>
      <p:sp>
        <p:nvSpPr>
          <p:cNvPr id="3" name="Content Placeholder 2"/>
          <p:cNvSpPr>
            <a:spLocks noGrp="1"/>
          </p:cNvSpPr>
          <p:nvPr>
            <p:ph idx="1"/>
          </p:nvPr>
        </p:nvSpPr>
        <p:spPr/>
        <p:txBody>
          <a:bodyPr/>
          <a:lstStyle/>
          <a:p>
            <a:r>
              <a:rPr lang="en-US" dirty="0" smtClean="0"/>
              <a:t>This is where you enter the portion size in ounces along with the PLU number for each portion size</a:t>
            </a:r>
          </a:p>
          <a:p>
            <a:r>
              <a:rPr lang="en-US" dirty="0" smtClean="0"/>
              <a:t>Make sure to check the box next to “</a:t>
            </a:r>
            <a:r>
              <a:rPr lang="en-US" b="1" dirty="0" smtClean="0"/>
              <a:t>Post Check</a:t>
            </a:r>
            <a:r>
              <a:rPr lang="en-US" dirty="0" smtClean="0"/>
              <a:t>” to ensure inventory accuracy</a:t>
            </a:r>
          </a:p>
        </p:txBody>
      </p:sp>
    </p:spTree>
  </p:cSld>
  <p:clrMapOvr>
    <a:masterClrMapping/>
  </p:clrMapOvr>
  <p:transition spd="slow">
    <p:wedg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Dispense Tracking</a:t>
            </a:r>
            <a:endParaRPr lang="en-US" dirty="0"/>
          </a:p>
        </p:txBody>
      </p:sp>
      <p:sp>
        <p:nvSpPr>
          <p:cNvPr id="3" name="Content Placeholder 2"/>
          <p:cNvSpPr>
            <a:spLocks noGrp="1"/>
          </p:cNvSpPr>
          <p:nvPr>
            <p:ph idx="1"/>
          </p:nvPr>
        </p:nvSpPr>
        <p:spPr/>
        <p:txBody>
          <a:bodyPr/>
          <a:lstStyle/>
          <a:p>
            <a:r>
              <a:rPr lang="en-US" dirty="0" smtClean="0"/>
              <a:t>When an item is ordered in Aldelo For Restaurants, it appears in the “</a:t>
            </a:r>
            <a:r>
              <a:rPr lang="en-US" b="1" dirty="0" smtClean="0"/>
              <a:t>Dispense Tracking</a:t>
            </a:r>
            <a:r>
              <a:rPr lang="en-US" dirty="0" smtClean="0"/>
              <a:t>” section where it remains until the allocated portion size and brand are poured</a:t>
            </a:r>
          </a:p>
          <a:p>
            <a:pPr>
              <a:buNone/>
            </a:pPr>
            <a:endParaRPr lang="en-US" dirty="0" smtClean="0"/>
          </a:p>
        </p:txBody>
      </p:sp>
    </p:spTree>
  </p:cSld>
  <p:clrMapOvr>
    <a:masterClrMapping/>
  </p:clrMapOvr>
  <p:transition spd="slow">
    <p:wedg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Connections</a:t>
            </a:r>
            <a:endParaRPr lang="en-US" dirty="0"/>
          </a:p>
        </p:txBody>
      </p:sp>
      <p:sp>
        <p:nvSpPr>
          <p:cNvPr id="3" name="Content Placeholder 2"/>
          <p:cNvSpPr>
            <a:spLocks noGrp="1"/>
          </p:cNvSpPr>
          <p:nvPr>
            <p:ph idx="1"/>
          </p:nvPr>
        </p:nvSpPr>
        <p:spPr/>
        <p:txBody>
          <a:bodyPr/>
          <a:lstStyle/>
          <a:p>
            <a:r>
              <a:rPr lang="en-US" dirty="0" smtClean="0"/>
              <a:t>IP address should appear in both sections</a:t>
            </a:r>
          </a:p>
          <a:p>
            <a:r>
              <a:rPr lang="en-US" dirty="0" smtClean="0"/>
              <a:t>This enables you to ensure the LCS and restaurant software are communicating properly</a:t>
            </a:r>
          </a:p>
          <a:p>
            <a:pPr>
              <a:buNone/>
            </a:pPr>
            <a:endParaRPr lang="en-US" dirty="0"/>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Dine in Tables</a:t>
            </a:r>
            <a:endParaRPr lang="en-US" dirty="0"/>
          </a:p>
        </p:txBody>
      </p:sp>
      <p:sp>
        <p:nvSpPr>
          <p:cNvPr id="3" name="Content Placeholder 2"/>
          <p:cNvSpPr>
            <a:spLocks noGrp="1"/>
          </p:cNvSpPr>
          <p:nvPr>
            <p:ph idx="1"/>
          </p:nvPr>
        </p:nvSpPr>
        <p:spPr/>
        <p:txBody>
          <a:bodyPr/>
          <a:lstStyle/>
          <a:p>
            <a:r>
              <a:rPr lang="en-US" dirty="0" smtClean="0"/>
              <a:t>Allows you to create, edit, assign, and arrange tables in each of the table groups defined</a:t>
            </a:r>
          </a:p>
          <a:p>
            <a:r>
              <a:rPr lang="en-US" dirty="0" smtClean="0"/>
              <a:t>Go to: </a:t>
            </a:r>
            <a:r>
              <a:rPr lang="en-US" b="1" i="1" dirty="0" smtClean="0"/>
              <a:t>back office, setup, table setup, dine in tables</a:t>
            </a:r>
          </a:p>
          <a:p>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18895</TotalTime>
  <Words>4912</Words>
  <Application>Microsoft Office PowerPoint</Application>
  <PresentationFormat>On-screen Show (4:3)</PresentationFormat>
  <Paragraphs>513</Paragraphs>
  <Slides>85</Slides>
  <Notes>0</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Flow</vt:lpstr>
      <vt:lpstr>Slide 1</vt:lpstr>
      <vt:lpstr>General Information</vt:lpstr>
      <vt:lpstr>General Info</vt:lpstr>
      <vt:lpstr>Discounts</vt:lpstr>
      <vt:lpstr>Applying Discounts</vt:lpstr>
      <vt:lpstr>Applying Credits</vt:lpstr>
      <vt:lpstr>Dine In Table Groups</vt:lpstr>
      <vt:lpstr>Table Group Editor</vt:lpstr>
      <vt:lpstr>Dine in Tables</vt:lpstr>
      <vt:lpstr>Dine in Table Editor</vt:lpstr>
      <vt:lpstr>Job Titles &amp; Employees</vt:lpstr>
      <vt:lpstr>Menu Categories</vt:lpstr>
      <vt:lpstr>Menu Groups</vt:lpstr>
      <vt:lpstr>Menu Items</vt:lpstr>
      <vt:lpstr>Clocking In</vt:lpstr>
      <vt:lpstr>Clocking In</vt:lpstr>
      <vt:lpstr>View Schedule</vt:lpstr>
      <vt:lpstr>Earnings Report</vt:lpstr>
      <vt:lpstr>Staff Bank</vt:lpstr>
      <vt:lpstr>Staff Bank Continued</vt:lpstr>
      <vt:lpstr>Staff Bank Continued</vt:lpstr>
      <vt:lpstr>Cashier In</vt:lpstr>
      <vt:lpstr>Creating A Cash Drawer</vt:lpstr>
      <vt:lpstr>Clock In, Then Cashier In</vt:lpstr>
      <vt:lpstr>Closing The Cash Drawer</vt:lpstr>
      <vt:lpstr>Clocking Out</vt:lpstr>
      <vt:lpstr>Cashier Settle Operations</vt:lpstr>
      <vt:lpstr>Issuing Gift Cards</vt:lpstr>
      <vt:lpstr>Recharging Gift Cards</vt:lpstr>
      <vt:lpstr>Refunds</vt:lpstr>
      <vt:lpstr>Void</vt:lpstr>
      <vt:lpstr>Recall Orders</vt:lpstr>
      <vt:lpstr>Splitting an Order</vt:lpstr>
      <vt:lpstr>Combine Orders</vt:lpstr>
      <vt:lpstr>Adding Customer Name</vt:lpstr>
      <vt:lpstr>Changing the Number of Guest on the Check</vt:lpstr>
      <vt:lpstr>Changing Table Number</vt:lpstr>
      <vt:lpstr>Recall Another Check on the Same Table</vt:lpstr>
      <vt:lpstr>Managers &amp; Owners</vt:lpstr>
      <vt:lpstr>Modifier Builder Template Setup</vt:lpstr>
      <vt:lpstr>Modifier Builder Editor</vt:lpstr>
      <vt:lpstr>Manual Modifiers</vt:lpstr>
      <vt:lpstr>Forced Modifiers</vt:lpstr>
      <vt:lpstr>Modifier Builder Template</vt:lpstr>
      <vt:lpstr>Modifier Builder Template Continued</vt:lpstr>
      <vt:lpstr>Menu Recipe Editor</vt:lpstr>
      <vt:lpstr>Manager Cash Out</vt:lpstr>
      <vt:lpstr>Editing Time Cards</vt:lpstr>
      <vt:lpstr>Editing Time Cards</vt:lpstr>
      <vt:lpstr> Reverting or Re-Opening an Order  </vt:lpstr>
      <vt:lpstr>Reverting or Re-Opening an Order</vt:lpstr>
      <vt:lpstr>Reverting or Re-Opening an Order</vt:lpstr>
      <vt:lpstr> Reverting or Re-Opening a Cash Drawer </vt:lpstr>
      <vt:lpstr>Reverting or Re-Opening a Cash Drawer</vt:lpstr>
      <vt:lpstr>Inventory Groups</vt:lpstr>
      <vt:lpstr>Inventory Locations</vt:lpstr>
      <vt:lpstr>Inventory Vendor</vt:lpstr>
      <vt:lpstr>Inventory Items</vt:lpstr>
      <vt:lpstr>Inventory</vt:lpstr>
      <vt:lpstr>Inventory</vt:lpstr>
      <vt:lpstr>Review A Purchase Order</vt:lpstr>
      <vt:lpstr>Receive Inventory Items</vt:lpstr>
      <vt:lpstr>Receive Inventory Items</vt:lpstr>
      <vt:lpstr>Physical Inventory Count</vt:lpstr>
      <vt:lpstr>Physical Inventory Count </vt:lpstr>
      <vt:lpstr>Setting Inventory Depletion</vt:lpstr>
      <vt:lpstr>Backing Up The Database</vt:lpstr>
      <vt:lpstr>Backing Up The Database</vt:lpstr>
      <vt:lpstr>Exporting Data</vt:lpstr>
      <vt:lpstr>Importing Data</vt:lpstr>
      <vt:lpstr>Importing New Resource Database</vt:lpstr>
      <vt:lpstr>Exporting Reports</vt:lpstr>
      <vt:lpstr>Running A Closing Report</vt:lpstr>
      <vt:lpstr>Part 2</vt:lpstr>
      <vt:lpstr>Setup</vt:lpstr>
      <vt:lpstr>Setup Continued</vt:lpstr>
      <vt:lpstr>Setup Continued</vt:lpstr>
      <vt:lpstr>Menu Recipes</vt:lpstr>
      <vt:lpstr>Menu Recipes Continued</vt:lpstr>
      <vt:lpstr>Liquor Setup</vt:lpstr>
      <vt:lpstr>Liquor Families</vt:lpstr>
      <vt:lpstr>Liquor Item</vt:lpstr>
      <vt:lpstr>Liquor Quantities</vt:lpstr>
      <vt:lpstr>Dispense Tracking</vt:lpstr>
      <vt:lpstr>Client Connections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Paul.Adams</cp:lastModifiedBy>
  <cp:revision>78</cp:revision>
  <dcterms:created xsi:type="dcterms:W3CDTF">2009-08-07T04:56:36Z</dcterms:created>
  <dcterms:modified xsi:type="dcterms:W3CDTF">2012-03-09T17:51:06Z</dcterms:modified>
</cp:coreProperties>
</file>